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diagrams/data1.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3.xml" ContentType="application/vnd.openxmlformats-officedocument.presentationml.slide+xml"/>
  <Override PartName="/ppt/slides/slide20.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diagrams/layout3.xml" ContentType="application/vnd.openxmlformats-officedocument.drawingml.diagramLayout+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2.xml" ContentType="application/vnd.ms-office.drawingml.diagramDrawing+xml"/>
  <Override PartName="/ppt/diagrams/colors2.xml" ContentType="application/vnd.openxmlformats-officedocument.drawingml.diagramColors+xml"/>
  <Override PartName="/ppt/diagrams/quickStyle2.xml" ContentType="application/vnd.openxmlformats-officedocument.drawingml.diagramStyle+xml"/>
  <Override PartName="/ppt/theme/theme2.xml" ContentType="application/vnd.openxmlformats-officedocument.theme+xml"/>
  <Override PartName="/ppt/theme/theme1.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layout2.xml" ContentType="application/vnd.openxmlformats-officedocument.drawingml.diagramLayout+xml"/>
  <Override PartName="/ppt/diagrams/drawing1.xml" ContentType="application/vnd.ms-office.drawingml.diagramDrawing+xml"/>
  <Override PartName="/ppt/diagrams/colors1.xml" ContentType="application/vnd.openxmlformats-officedocument.drawingml.diagramColors+xml"/>
  <Override PartName="/ppt/diagrams/drawing4.xml" ContentType="application/vnd.ms-office.drawingml.diagramDrawing+xml"/>
  <Override PartName="/ppt/diagrams/drawing6.xml" ContentType="application/vnd.ms-office.drawingml.diagramDrawing+xml"/>
  <Override PartName="/ppt/diagrams/colors6.xml" ContentType="application/vnd.openxmlformats-officedocument.drawingml.diagramColors+xml"/>
  <Override PartName="/ppt/diagrams/quickStyle6.xml" ContentType="application/vnd.openxmlformats-officedocument.drawingml.diagramStyle+xml"/>
  <Override PartName="/ppt/diagrams/layout6.xml" ContentType="application/vnd.openxmlformats-officedocument.drawingml.diagramLayout+xml"/>
  <Override PartName="/ppt/diagrams/drawing5.xml" ContentType="application/vnd.ms-office.drawingml.diagramDrawing+xml"/>
  <Override PartName="/ppt/diagrams/layout5.xml" ContentType="application/vnd.openxmlformats-officedocument.drawingml.diagramLayout+xml"/>
  <Override PartName="/ppt/diagrams/colors5.xml" ContentType="application/vnd.openxmlformats-officedocument.drawingml.diagramColors+xml"/>
  <Override PartName="/ppt/diagrams/quickStyle5.xml" ContentType="application/vnd.openxmlformats-officedocument.drawingml.diagramStyl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customXml/itemProps2.xml" ContentType="application/vnd.openxmlformats-officedocument.customXmlProperties+xml"/>
  <Override PartName="/docProps/app.xml" ContentType="application/vnd.openxmlformats-officedocument.extended-properties+xml"/>
  <Override PartName="/customXml/itemProps1.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docProps/core.xml" ContentType="application/vnd.openxmlformats-package.core-properties+xml"/>
  <Override PartName="/docProps/custom.xml" ContentType="application/vnd.openxmlformats-officedocument.custom-properties+xml"/>
  <Override PartName="/customXml/itemProps5.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6"/>
  </p:notesMasterIdLst>
  <p:sldIdLst>
    <p:sldId id="256" r:id="rId6"/>
    <p:sldId id="264" r:id="rId7"/>
    <p:sldId id="268" r:id="rId8"/>
    <p:sldId id="270" r:id="rId9"/>
    <p:sldId id="266" r:id="rId10"/>
    <p:sldId id="267" r:id="rId11"/>
    <p:sldId id="269" r:id="rId12"/>
    <p:sldId id="260" r:id="rId13"/>
    <p:sldId id="257" r:id="rId14"/>
    <p:sldId id="265" r:id="rId15"/>
    <p:sldId id="259" r:id="rId16"/>
    <p:sldId id="271" r:id="rId17"/>
    <p:sldId id="272" r:id="rId18"/>
    <p:sldId id="273" r:id="rId19"/>
    <p:sldId id="275" r:id="rId20"/>
    <p:sldId id="276" r:id="rId21"/>
    <p:sldId id="277" r:id="rId22"/>
    <p:sldId id="258" r:id="rId23"/>
    <p:sldId id="278" r:id="rId24"/>
    <p:sldId id="274"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5780"/>
    <a:srgbClr val="0067A5"/>
    <a:srgbClr val="D9D9D9"/>
    <a:srgbClr val="88BEC4"/>
    <a:srgbClr val="42587F"/>
    <a:srgbClr val="156082"/>
    <a:srgbClr val="0167A5"/>
    <a:srgbClr val="91CCA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01"/>
    <p:restoredTop sz="94684"/>
  </p:normalViewPr>
  <p:slideViewPr>
    <p:cSldViewPr snapToGrid="0">
      <p:cViewPr varScale="1">
        <p:scale>
          <a:sx n="104" d="100"/>
          <a:sy n="104" d="100"/>
        </p:scale>
        <p:origin x="81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24" Type="http://schemas.openxmlformats.org/officeDocument/2006/relationships/slide" Target="slides/slide19.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ustomXml" Target="../customXml/item5.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2EE7BE-9D6C-42C5-B791-939D9D26C47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fr-FR"/>
        </a:p>
      </dgm:t>
    </dgm:pt>
    <dgm:pt modelId="{4F283AB0-C10B-4729-A40E-8E3997EA85B7}">
      <dgm:prSet custT="1"/>
      <dgm:spPr/>
      <dgm:t>
        <a:bodyPr/>
        <a:lstStyle/>
        <a:p>
          <a:r>
            <a:rPr lang="fr-FR" sz="1400" b="1" i="0" dirty="0">
              <a:latin typeface="Calibri Light" panose="020F0302020204030204" pitchFamily="34" charset="0"/>
              <a:ea typeface="Calibri Light" panose="020F0302020204030204" pitchFamily="34" charset="0"/>
              <a:cs typeface="Calibri Light" panose="020F0302020204030204" pitchFamily="34" charset="0"/>
            </a:rPr>
            <a:t>143 sites de consultation (103 villes)</a:t>
          </a:r>
        </a:p>
      </dgm:t>
    </dgm:pt>
    <dgm:pt modelId="{8FEDD1E9-D66D-466A-A55D-6973AAFB3491}" type="parTrans" cxnId="{A644E3DC-EF52-46DB-9500-0C23C1CD3803}">
      <dgm:prSet/>
      <dgm:spPr/>
      <dgm:t>
        <a:bodyPr/>
        <a:lstStyle/>
        <a:p>
          <a:endParaRPr lang="fr-FR" sz="1400">
            <a:latin typeface="Calibri Light" panose="020F0302020204030204" pitchFamily="34" charset="0"/>
            <a:ea typeface="Calibri Light" panose="020F0302020204030204" pitchFamily="34" charset="0"/>
            <a:cs typeface="Calibri Light" panose="020F0302020204030204" pitchFamily="34" charset="0"/>
          </a:endParaRPr>
        </a:p>
      </dgm:t>
    </dgm:pt>
    <dgm:pt modelId="{D591E01C-659E-4947-8140-8B9D890502E8}" type="sibTrans" cxnId="{A644E3DC-EF52-46DB-9500-0C23C1CD3803}">
      <dgm:prSet/>
      <dgm:spPr/>
      <dgm:t>
        <a:bodyPr/>
        <a:lstStyle/>
        <a:p>
          <a:endParaRPr lang="fr-FR" sz="1400">
            <a:latin typeface="Calibri Light" panose="020F0302020204030204" pitchFamily="34" charset="0"/>
            <a:ea typeface="Calibri Light" panose="020F0302020204030204" pitchFamily="34" charset="0"/>
            <a:cs typeface="Calibri Light" panose="020F0302020204030204" pitchFamily="34" charset="0"/>
          </a:endParaRPr>
        </a:p>
      </dgm:t>
    </dgm:pt>
    <dgm:pt modelId="{86F7766B-7D36-497A-BABB-531514ADBE9F}">
      <dgm:prSet custT="1"/>
      <dgm:spPr/>
      <dgm:t>
        <a:bodyPr/>
        <a:lstStyle/>
        <a:p>
          <a:r>
            <a:rPr lang="fr-FR" sz="1400" b="1" i="0" dirty="0">
              <a:latin typeface="Calibri Light" panose="020F0302020204030204" pitchFamily="34" charset="0"/>
              <a:ea typeface="Calibri Light" panose="020F0302020204030204" pitchFamily="34" charset="0"/>
              <a:cs typeface="Calibri Light" panose="020F0302020204030204" pitchFamily="34" charset="0"/>
            </a:rPr>
            <a:t>26 laboratoires </a:t>
          </a:r>
          <a:r>
            <a:rPr lang="fr-FR" sz="1400" b="1" i="0" dirty="0"/>
            <a:t>académiques + quelques laboratoires privés </a:t>
          </a:r>
          <a:endParaRPr lang="fr-FR" sz="1400" b="1" dirty="0">
            <a:latin typeface="Calibri Light" panose="020F0302020204030204" pitchFamily="34" charset="0"/>
            <a:ea typeface="Calibri Light" panose="020F0302020204030204" pitchFamily="34" charset="0"/>
            <a:cs typeface="Calibri Light" panose="020F0302020204030204" pitchFamily="34" charset="0"/>
          </a:endParaRPr>
        </a:p>
      </dgm:t>
    </dgm:pt>
    <dgm:pt modelId="{473E8405-56B2-4ED9-B5D6-36AF3E546036}" type="parTrans" cxnId="{129820CA-2DE0-4EB8-86D6-6E52B249BC37}">
      <dgm:prSet/>
      <dgm:spPr/>
      <dgm:t>
        <a:bodyPr/>
        <a:lstStyle/>
        <a:p>
          <a:endParaRPr lang="fr-FR" sz="1400">
            <a:latin typeface="Calibri Light" panose="020F0302020204030204" pitchFamily="34" charset="0"/>
            <a:ea typeface="Calibri Light" panose="020F0302020204030204" pitchFamily="34" charset="0"/>
            <a:cs typeface="Calibri Light" panose="020F0302020204030204" pitchFamily="34" charset="0"/>
          </a:endParaRPr>
        </a:p>
      </dgm:t>
    </dgm:pt>
    <dgm:pt modelId="{F8128ABC-7BCA-43C1-8B42-BBC78B0A8B7D}" type="sibTrans" cxnId="{129820CA-2DE0-4EB8-86D6-6E52B249BC37}">
      <dgm:prSet/>
      <dgm:spPr/>
      <dgm:t>
        <a:bodyPr/>
        <a:lstStyle/>
        <a:p>
          <a:endParaRPr lang="fr-FR" sz="1400">
            <a:latin typeface="Calibri Light" panose="020F0302020204030204" pitchFamily="34" charset="0"/>
            <a:ea typeface="Calibri Light" panose="020F0302020204030204" pitchFamily="34" charset="0"/>
            <a:cs typeface="Calibri Light" panose="020F0302020204030204" pitchFamily="34" charset="0"/>
          </a:endParaRPr>
        </a:p>
      </dgm:t>
    </dgm:pt>
    <dgm:pt modelId="{11464DBE-2063-4C4B-82BE-37301E677078}">
      <dgm:prSet custT="1"/>
      <dgm:spPr/>
      <dgm:t>
        <a:bodyPr/>
        <a:lstStyle/>
        <a:p>
          <a:r>
            <a:rPr lang="fr-FR" sz="1400" b="0" i="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Accueillir idéalement les Personnes malades (cas index) ou Personnes non malades  (apparentés)</a:t>
          </a:r>
          <a:endParaRPr lang="fr-FR" sz="14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2612C217-CF8A-41B1-A857-905DBCE5DDDC}" type="parTrans" cxnId="{FFAB4CA2-51E8-4C3F-8DC1-7062C58A37C2}">
      <dgm:prSet/>
      <dgm:spPr/>
      <dgm:t>
        <a:bodyPr/>
        <a:lstStyle/>
        <a:p>
          <a:endParaRPr lang="fr-FR"/>
        </a:p>
      </dgm:t>
    </dgm:pt>
    <dgm:pt modelId="{FA4E0660-E182-4CAC-B644-EBF62938790F}" type="sibTrans" cxnId="{FFAB4CA2-51E8-4C3F-8DC1-7062C58A37C2}">
      <dgm:prSet/>
      <dgm:spPr/>
      <dgm:t>
        <a:bodyPr/>
        <a:lstStyle/>
        <a:p>
          <a:endParaRPr lang="fr-FR"/>
        </a:p>
      </dgm:t>
    </dgm:pt>
    <dgm:pt modelId="{78098A08-9801-49E9-8C62-93D700BCB0BB}">
      <dgm:prSet custT="1"/>
      <dgm:spPr/>
      <dgm:t>
        <a:bodyPr/>
        <a:lstStyle/>
        <a:p>
          <a:r>
            <a:rPr lang="fr-FR" sz="1400" b="0" i="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Construire l'arbre généalogique de la famille</a:t>
          </a:r>
          <a:endParaRPr lang="fr-FR" sz="14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F2C051C0-1CC4-44CA-BA6C-94AA3DEC0DCE}" type="parTrans" cxnId="{2C7AD736-F2F4-40DC-85A4-F890F9D0418B}">
      <dgm:prSet/>
      <dgm:spPr/>
      <dgm:t>
        <a:bodyPr/>
        <a:lstStyle/>
        <a:p>
          <a:endParaRPr lang="fr-FR"/>
        </a:p>
      </dgm:t>
    </dgm:pt>
    <dgm:pt modelId="{349E4453-5AAF-4577-ABF0-A91F75CE3F27}" type="sibTrans" cxnId="{2C7AD736-F2F4-40DC-85A4-F890F9D0418B}">
      <dgm:prSet/>
      <dgm:spPr/>
      <dgm:t>
        <a:bodyPr/>
        <a:lstStyle/>
        <a:p>
          <a:endParaRPr lang="fr-FR"/>
        </a:p>
      </dgm:t>
    </dgm:pt>
    <dgm:pt modelId="{48E877B0-2FA0-4321-B357-330AFDD9915B}">
      <dgm:prSet custT="1"/>
      <dgm:spPr/>
      <dgm:t>
        <a:bodyPr/>
        <a:lstStyle/>
        <a:p>
          <a:r>
            <a:rPr lang="fr-FR" sz="14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Evaluer le risque potentiel</a:t>
          </a:r>
        </a:p>
      </dgm:t>
    </dgm:pt>
    <dgm:pt modelId="{E4A2BE1E-469E-4292-9985-C77A141D97BA}" type="parTrans" cxnId="{F219DF95-0093-4E5B-9AFC-7AA17A1C3420}">
      <dgm:prSet/>
      <dgm:spPr/>
      <dgm:t>
        <a:bodyPr/>
        <a:lstStyle/>
        <a:p>
          <a:endParaRPr lang="fr-FR"/>
        </a:p>
      </dgm:t>
    </dgm:pt>
    <dgm:pt modelId="{F7F11E86-9587-4DB9-B546-98016CB575A7}" type="sibTrans" cxnId="{F219DF95-0093-4E5B-9AFC-7AA17A1C3420}">
      <dgm:prSet/>
      <dgm:spPr/>
      <dgm:t>
        <a:bodyPr/>
        <a:lstStyle/>
        <a:p>
          <a:endParaRPr lang="fr-FR"/>
        </a:p>
      </dgm:t>
    </dgm:pt>
    <dgm:pt modelId="{DE0A72B9-49BE-4087-906A-88BF54B7C315}">
      <dgm:prSet custT="1"/>
      <dgm:spPr/>
      <dgm:t>
        <a:bodyPr/>
        <a:lstStyle/>
        <a:p>
          <a:r>
            <a:rPr lang="fr-FR" sz="14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Prescrire un éventuel test génétique</a:t>
          </a:r>
        </a:p>
      </dgm:t>
    </dgm:pt>
    <dgm:pt modelId="{C5AA2ED9-62B3-4DA4-A53E-77A76685985F}" type="parTrans" cxnId="{03947F7A-C2A7-4C39-A217-F108F1E8F310}">
      <dgm:prSet/>
      <dgm:spPr/>
      <dgm:t>
        <a:bodyPr/>
        <a:lstStyle/>
        <a:p>
          <a:endParaRPr lang="fr-FR"/>
        </a:p>
      </dgm:t>
    </dgm:pt>
    <dgm:pt modelId="{198C0286-2BAA-43A0-81A8-1ECA81C1701F}" type="sibTrans" cxnId="{03947F7A-C2A7-4C39-A217-F108F1E8F310}">
      <dgm:prSet/>
      <dgm:spPr/>
      <dgm:t>
        <a:bodyPr/>
        <a:lstStyle/>
        <a:p>
          <a:endParaRPr lang="fr-FR"/>
        </a:p>
      </dgm:t>
    </dgm:pt>
    <dgm:pt modelId="{23300A54-DFBA-4564-87A7-53680CB0F374}">
      <dgm:prSet custT="1"/>
      <dgm:spPr/>
      <dgm:t>
        <a:bodyPr/>
        <a:lstStyle/>
        <a:p>
          <a:r>
            <a:rPr lang="fr-FR" sz="1400" b="0" i="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Reconstituer l’histoire personnelle et familiale </a:t>
          </a:r>
          <a:endParaRPr lang="fr-FR" sz="14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2ED8612D-4D1B-4A55-BBEA-57B8B6A804B8}" type="parTrans" cxnId="{228B4EEC-C699-4204-9D61-EC5F6DB1349A}">
      <dgm:prSet/>
      <dgm:spPr/>
      <dgm:t>
        <a:bodyPr/>
        <a:lstStyle/>
        <a:p>
          <a:endParaRPr lang="fr-FR"/>
        </a:p>
      </dgm:t>
    </dgm:pt>
    <dgm:pt modelId="{9F6DC39E-3B5D-41D3-A7E7-F2E5BB4339E7}" type="sibTrans" cxnId="{228B4EEC-C699-4204-9D61-EC5F6DB1349A}">
      <dgm:prSet/>
      <dgm:spPr/>
      <dgm:t>
        <a:bodyPr/>
        <a:lstStyle/>
        <a:p>
          <a:endParaRPr lang="fr-FR"/>
        </a:p>
      </dgm:t>
    </dgm:pt>
    <dgm:pt modelId="{6B1C1416-E061-4056-95A4-F5C7AC6E7157}">
      <dgm:prSet custT="1"/>
      <dgm:spPr/>
      <dgm:t>
        <a:bodyPr/>
        <a:lstStyle/>
        <a:p>
          <a:r>
            <a:rPr lang="fr-FR" sz="1400" b="0" i="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sym typeface="Wingdings 3" panose="05040102010807070707" pitchFamily="18" charset="2"/>
            </a:rPr>
            <a:t>T</a:t>
          </a:r>
          <a:r>
            <a:rPr lang="fr-FR" sz="1400" b="0" i="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ests génétiques prescrits </a:t>
          </a:r>
          <a:endParaRPr lang="fr-FR" sz="14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0CA36BF6-38DE-4584-B641-C8A7C70A021E}" type="parTrans" cxnId="{EF402A05-286D-4592-96BF-7F52D6ECF779}">
      <dgm:prSet/>
      <dgm:spPr/>
      <dgm:t>
        <a:bodyPr/>
        <a:lstStyle/>
        <a:p>
          <a:endParaRPr lang="fr-FR"/>
        </a:p>
      </dgm:t>
    </dgm:pt>
    <dgm:pt modelId="{E0A6ABD4-F4B4-460B-B25B-813425F83B01}" type="sibTrans" cxnId="{EF402A05-286D-4592-96BF-7F52D6ECF779}">
      <dgm:prSet/>
      <dgm:spPr/>
      <dgm:t>
        <a:bodyPr/>
        <a:lstStyle/>
        <a:p>
          <a:endParaRPr lang="fr-FR"/>
        </a:p>
      </dgm:t>
    </dgm:pt>
    <dgm:pt modelId="{AFDACA82-24D7-4C63-8FF0-FD25134933B1}">
      <dgm:prSet custT="1"/>
      <dgm:spPr/>
      <dgm:t>
        <a:bodyPr/>
        <a:lstStyle/>
        <a:p>
          <a:r>
            <a:rPr lang="fr-FR" sz="14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Si une altération génétique constitutionnelle est identifiée </a:t>
          </a:r>
          <a:r>
            <a:rPr lang="fr-FR" sz="14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sym typeface="Wingdings 3" panose="05040102010807070707" pitchFamily="18" charset="2"/>
            </a:rPr>
            <a:t> </a:t>
          </a:r>
          <a:r>
            <a:rPr lang="fr-FR" sz="14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Assurer le suivi (Index + apparentés)</a:t>
          </a:r>
        </a:p>
      </dgm:t>
    </dgm:pt>
    <dgm:pt modelId="{EC9110BB-86B0-44CC-93FA-A85EA383CA70}" type="parTrans" cxnId="{B177B665-6A72-45E8-BDC1-DB07F6778EF1}">
      <dgm:prSet/>
      <dgm:spPr/>
      <dgm:t>
        <a:bodyPr/>
        <a:lstStyle/>
        <a:p>
          <a:endParaRPr lang="fr-FR"/>
        </a:p>
      </dgm:t>
    </dgm:pt>
    <dgm:pt modelId="{356FECEE-2C47-4941-9750-7D03A8EBADBA}" type="sibTrans" cxnId="{B177B665-6A72-45E8-BDC1-DB07F6778EF1}">
      <dgm:prSet/>
      <dgm:spPr/>
      <dgm:t>
        <a:bodyPr/>
        <a:lstStyle/>
        <a:p>
          <a:endParaRPr lang="fr-FR"/>
        </a:p>
      </dgm:t>
    </dgm:pt>
    <dgm:pt modelId="{AA84E15B-991D-4998-9C1B-B60BDBC0614C}" type="pres">
      <dgm:prSet presAssocID="{BA2EE7BE-9D6C-42C5-B791-939D9D26C47C}" presName="linearFlow" presStyleCnt="0">
        <dgm:presLayoutVars>
          <dgm:dir/>
          <dgm:animLvl val="lvl"/>
          <dgm:resizeHandles val="exact"/>
        </dgm:presLayoutVars>
      </dgm:prSet>
      <dgm:spPr/>
    </dgm:pt>
    <dgm:pt modelId="{5264E041-03FB-48BB-9BCE-AEE92868CB16}" type="pres">
      <dgm:prSet presAssocID="{4F283AB0-C10B-4729-A40E-8E3997EA85B7}" presName="composite" presStyleCnt="0"/>
      <dgm:spPr/>
    </dgm:pt>
    <dgm:pt modelId="{5C89D5C8-BF11-4150-9D35-DE9560F22F5A}" type="pres">
      <dgm:prSet presAssocID="{4F283AB0-C10B-4729-A40E-8E3997EA85B7}" presName="parentText" presStyleLbl="alignNode1" presStyleIdx="0" presStyleCnt="2">
        <dgm:presLayoutVars>
          <dgm:chMax val="1"/>
          <dgm:bulletEnabled val="1"/>
        </dgm:presLayoutVars>
      </dgm:prSet>
      <dgm:spPr/>
    </dgm:pt>
    <dgm:pt modelId="{7AE78166-7D7F-463C-B92A-8C8829D54014}" type="pres">
      <dgm:prSet presAssocID="{4F283AB0-C10B-4729-A40E-8E3997EA85B7}" presName="descendantText" presStyleLbl="alignAcc1" presStyleIdx="0" presStyleCnt="2">
        <dgm:presLayoutVars>
          <dgm:bulletEnabled val="1"/>
        </dgm:presLayoutVars>
      </dgm:prSet>
      <dgm:spPr/>
    </dgm:pt>
    <dgm:pt modelId="{D3476F43-106C-47C2-9486-060A987531DD}" type="pres">
      <dgm:prSet presAssocID="{D591E01C-659E-4947-8140-8B9D890502E8}" presName="sp" presStyleCnt="0"/>
      <dgm:spPr/>
    </dgm:pt>
    <dgm:pt modelId="{3EE6A514-A1C2-462F-9271-5A8C71A4B615}" type="pres">
      <dgm:prSet presAssocID="{86F7766B-7D36-497A-BABB-531514ADBE9F}" presName="composite" presStyleCnt="0"/>
      <dgm:spPr/>
    </dgm:pt>
    <dgm:pt modelId="{65F54047-4AD1-4FC6-8DC0-EF16C077FBC4}" type="pres">
      <dgm:prSet presAssocID="{86F7766B-7D36-497A-BABB-531514ADBE9F}" presName="parentText" presStyleLbl="alignNode1" presStyleIdx="1" presStyleCnt="2">
        <dgm:presLayoutVars>
          <dgm:chMax val="1"/>
          <dgm:bulletEnabled val="1"/>
        </dgm:presLayoutVars>
      </dgm:prSet>
      <dgm:spPr/>
    </dgm:pt>
    <dgm:pt modelId="{8287ADB4-15F7-4C23-A28D-CB327808E848}" type="pres">
      <dgm:prSet presAssocID="{86F7766B-7D36-497A-BABB-531514ADBE9F}" presName="descendantText" presStyleLbl="alignAcc1" presStyleIdx="1" presStyleCnt="2">
        <dgm:presLayoutVars>
          <dgm:bulletEnabled val="1"/>
        </dgm:presLayoutVars>
      </dgm:prSet>
      <dgm:spPr/>
    </dgm:pt>
  </dgm:ptLst>
  <dgm:cxnLst>
    <dgm:cxn modelId="{EF402A05-286D-4592-96BF-7F52D6ECF779}" srcId="{86F7766B-7D36-497A-BABB-531514ADBE9F}" destId="{6B1C1416-E061-4056-95A4-F5C7AC6E7157}" srcOrd="0" destOrd="0" parTransId="{0CA36BF6-38DE-4584-B641-C8A7C70A021E}" sibTransId="{E0A6ABD4-F4B4-460B-B25B-813425F83B01}"/>
    <dgm:cxn modelId="{DA42D829-B562-4412-9E91-6F07748B565A}" type="presOf" srcId="{AFDACA82-24D7-4C63-8FF0-FD25134933B1}" destId="{7AE78166-7D7F-463C-B92A-8C8829D54014}" srcOrd="0" destOrd="5" presId="urn:microsoft.com/office/officeart/2005/8/layout/chevron2"/>
    <dgm:cxn modelId="{2C7AD736-F2F4-40DC-85A4-F890F9D0418B}" srcId="{4F283AB0-C10B-4729-A40E-8E3997EA85B7}" destId="{78098A08-9801-49E9-8C62-93D700BCB0BB}" srcOrd="2" destOrd="0" parTransId="{F2C051C0-1CC4-44CA-BA6C-94AA3DEC0DCE}" sibTransId="{349E4453-5AAF-4577-ABF0-A91F75CE3F27}"/>
    <dgm:cxn modelId="{B177B665-6A72-45E8-BDC1-DB07F6778EF1}" srcId="{4F283AB0-C10B-4729-A40E-8E3997EA85B7}" destId="{AFDACA82-24D7-4C63-8FF0-FD25134933B1}" srcOrd="5" destOrd="0" parTransId="{EC9110BB-86B0-44CC-93FA-A85EA383CA70}" sibTransId="{356FECEE-2C47-4941-9750-7D03A8EBADBA}"/>
    <dgm:cxn modelId="{778EB86C-95E1-4409-9E15-E83B41DCE7C2}" type="presOf" srcId="{4F283AB0-C10B-4729-A40E-8E3997EA85B7}" destId="{5C89D5C8-BF11-4150-9D35-DE9560F22F5A}" srcOrd="0" destOrd="0" presId="urn:microsoft.com/office/officeart/2005/8/layout/chevron2"/>
    <dgm:cxn modelId="{958EF151-859A-4B10-A9D0-6C468365D2F0}" type="presOf" srcId="{78098A08-9801-49E9-8C62-93D700BCB0BB}" destId="{7AE78166-7D7F-463C-B92A-8C8829D54014}" srcOrd="0" destOrd="2" presId="urn:microsoft.com/office/officeart/2005/8/layout/chevron2"/>
    <dgm:cxn modelId="{7EFE9057-C57D-44AA-AAC1-777907F90760}" type="presOf" srcId="{11464DBE-2063-4C4B-82BE-37301E677078}" destId="{7AE78166-7D7F-463C-B92A-8C8829D54014}" srcOrd="0" destOrd="0" presId="urn:microsoft.com/office/officeart/2005/8/layout/chevron2"/>
    <dgm:cxn modelId="{03947F7A-C2A7-4C39-A217-F108F1E8F310}" srcId="{4F283AB0-C10B-4729-A40E-8E3997EA85B7}" destId="{DE0A72B9-49BE-4087-906A-88BF54B7C315}" srcOrd="4" destOrd="0" parTransId="{C5AA2ED9-62B3-4DA4-A53E-77A76685985F}" sibTransId="{198C0286-2BAA-43A0-81A8-1ECA81C1701F}"/>
    <dgm:cxn modelId="{29F3B07B-3FA3-4387-B350-953B1F009AFA}" type="presOf" srcId="{23300A54-DFBA-4564-87A7-53680CB0F374}" destId="{7AE78166-7D7F-463C-B92A-8C8829D54014}" srcOrd="0" destOrd="1" presId="urn:microsoft.com/office/officeart/2005/8/layout/chevron2"/>
    <dgm:cxn modelId="{F219DF95-0093-4E5B-9AFC-7AA17A1C3420}" srcId="{4F283AB0-C10B-4729-A40E-8E3997EA85B7}" destId="{48E877B0-2FA0-4321-B357-330AFDD9915B}" srcOrd="3" destOrd="0" parTransId="{E4A2BE1E-469E-4292-9985-C77A141D97BA}" sibTransId="{F7F11E86-9587-4DB9-B546-98016CB575A7}"/>
    <dgm:cxn modelId="{53851097-BD4C-4016-8808-4D557C2B389E}" type="presOf" srcId="{DE0A72B9-49BE-4087-906A-88BF54B7C315}" destId="{7AE78166-7D7F-463C-B92A-8C8829D54014}" srcOrd="0" destOrd="4" presId="urn:microsoft.com/office/officeart/2005/8/layout/chevron2"/>
    <dgm:cxn modelId="{FFAB4CA2-51E8-4C3F-8DC1-7062C58A37C2}" srcId="{4F283AB0-C10B-4729-A40E-8E3997EA85B7}" destId="{11464DBE-2063-4C4B-82BE-37301E677078}" srcOrd="0" destOrd="0" parTransId="{2612C217-CF8A-41B1-A857-905DBCE5DDDC}" sibTransId="{FA4E0660-E182-4CAC-B644-EBF62938790F}"/>
    <dgm:cxn modelId="{A01239AB-5D7A-4409-A0C7-35EF0FECC78C}" type="presOf" srcId="{BA2EE7BE-9D6C-42C5-B791-939D9D26C47C}" destId="{AA84E15B-991D-4998-9C1B-B60BDBC0614C}" srcOrd="0" destOrd="0" presId="urn:microsoft.com/office/officeart/2005/8/layout/chevron2"/>
    <dgm:cxn modelId="{E04E3DB7-3386-40E5-9C1D-A21945894652}" type="presOf" srcId="{48E877B0-2FA0-4321-B357-330AFDD9915B}" destId="{7AE78166-7D7F-463C-B92A-8C8829D54014}" srcOrd="0" destOrd="3" presId="urn:microsoft.com/office/officeart/2005/8/layout/chevron2"/>
    <dgm:cxn modelId="{7B76BCBE-A949-4AC9-A105-0848C901A0F4}" type="presOf" srcId="{86F7766B-7D36-497A-BABB-531514ADBE9F}" destId="{65F54047-4AD1-4FC6-8DC0-EF16C077FBC4}" srcOrd="0" destOrd="0" presId="urn:microsoft.com/office/officeart/2005/8/layout/chevron2"/>
    <dgm:cxn modelId="{129820CA-2DE0-4EB8-86D6-6E52B249BC37}" srcId="{BA2EE7BE-9D6C-42C5-B791-939D9D26C47C}" destId="{86F7766B-7D36-497A-BABB-531514ADBE9F}" srcOrd="1" destOrd="0" parTransId="{473E8405-56B2-4ED9-B5D6-36AF3E546036}" sibTransId="{F8128ABC-7BCA-43C1-8B42-BBC78B0A8B7D}"/>
    <dgm:cxn modelId="{A644E3DC-EF52-46DB-9500-0C23C1CD3803}" srcId="{BA2EE7BE-9D6C-42C5-B791-939D9D26C47C}" destId="{4F283AB0-C10B-4729-A40E-8E3997EA85B7}" srcOrd="0" destOrd="0" parTransId="{8FEDD1E9-D66D-466A-A55D-6973AAFB3491}" sibTransId="{D591E01C-659E-4947-8140-8B9D890502E8}"/>
    <dgm:cxn modelId="{228B4EEC-C699-4204-9D61-EC5F6DB1349A}" srcId="{4F283AB0-C10B-4729-A40E-8E3997EA85B7}" destId="{23300A54-DFBA-4564-87A7-53680CB0F374}" srcOrd="1" destOrd="0" parTransId="{2ED8612D-4D1B-4A55-BBEA-57B8B6A804B8}" sibTransId="{9F6DC39E-3B5D-41D3-A7E7-F2E5BB4339E7}"/>
    <dgm:cxn modelId="{88FA2CFD-1896-4275-90FB-0021BB983D8E}" type="presOf" srcId="{6B1C1416-E061-4056-95A4-F5C7AC6E7157}" destId="{8287ADB4-15F7-4C23-A28D-CB327808E848}" srcOrd="0" destOrd="0" presId="urn:microsoft.com/office/officeart/2005/8/layout/chevron2"/>
    <dgm:cxn modelId="{B1B572FF-0DC7-4CB6-A74F-586FA7C1CB40}" type="presParOf" srcId="{AA84E15B-991D-4998-9C1B-B60BDBC0614C}" destId="{5264E041-03FB-48BB-9BCE-AEE92868CB16}" srcOrd="0" destOrd="0" presId="urn:microsoft.com/office/officeart/2005/8/layout/chevron2"/>
    <dgm:cxn modelId="{F26B5860-3560-438D-9B45-5EB01CADFB77}" type="presParOf" srcId="{5264E041-03FB-48BB-9BCE-AEE92868CB16}" destId="{5C89D5C8-BF11-4150-9D35-DE9560F22F5A}" srcOrd="0" destOrd="0" presId="urn:microsoft.com/office/officeart/2005/8/layout/chevron2"/>
    <dgm:cxn modelId="{9DD2EDD0-64CC-418E-B569-1718223FB302}" type="presParOf" srcId="{5264E041-03FB-48BB-9BCE-AEE92868CB16}" destId="{7AE78166-7D7F-463C-B92A-8C8829D54014}" srcOrd="1" destOrd="0" presId="urn:microsoft.com/office/officeart/2005/8/layout/chevron2"/>
    <dgm:cxn modelId="{D710F3C4-7189-462D-A2C7-480B97E55A68}" type="presParOf" srcId="{AA84E15B-991D-4998-9C1B-B60BDBC0614C}" destId="{D3476F43-106C-47C2-9486-060A987531DD}" srcOrd="1" destOrd="0" presId="urn:microsoft.com/office/officeart/2005/8/layout/chevron2"/>
    <dgm:cxn modelId="{A7035B70-ACDF-41D2-B2DA-E33C5C85FDB7}" type="presParOf" srcId="{AA84E15B-991D-4998-9C1B-B60BDBC0614C}" destId="{3EE6A514-A1C2-462F-9271-5A8C71A4B615}" srcOrd="2" destOrd="0" presId="urn:microsoft.com/office/officeart/2005/8/layout/chevron2"/>
    <dgm:cxn modelId="{A839E87F-13C5-42EA-93F9-A7AFC13EA396}" type="presParOf" srcId="{3EE6A514-A1C2-462F-9271-5A8C71A4B615}" destId="{65F54047-4AD1-4FC6-8DC0-EF16C077FBC4}" srcOrd="0" destOrd="0" presId="urn:microsoft.com/office/officeart/2005/8/layout/chevron2"/>
    <dgm:cxn modelId="{FA965664-1158-4C15-BAF0-F2C6C49449DF}" type="presParOf" srcId="{3EE6A514-A1C2-462F-9271-5A8C71A4B615}" destId="{8287ADB4-15F7-4C23-A28D-CB327808E84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31186A-208F-4C14-A3E5-B84711B50AE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AEBA0381-0C9B-4B90-87F5-6FFB18EB2D6C}">
      <dgm:prSet custT="1"/>
      <dgm:spPr>
        <a:scene3d>
          <a:camera prst="orthographicFront"/>
          <a:lightRig rig="threePt" dir="t"/>
        </a:scene3d>
        <a:sp3d>
          <a:bevelT/>
        </a:sp3d>
      </dgm:spPr>
      <dgm:t>
        <a:bodyPr/>
        <a:lstStyle/>
        <a:p>
          <a:r>
            <a:rPr lang="fr-FR" sz="1500" b="0" i="0" dirty="0">
              <a:latin typeface="Calibri Light" panose="020F0302020204030204" pitchFamily="34" charset="0"/>
              <a:ea typeface="Calibri Light" panose="020F0302020204030204" pitchFamily="34" charset="0"/>
              <a:cs typeface="Calibri Light" panose="020F0302020204030204" pitchFamily="34" charset="0"/>
            </a:rPr>
            <a:t>L’orientation des patients à risque vers une consultation d’oncogénétique reste insuffisante.</a:t>
          </a:r>
          <a:endParaRPr lang="fr-FR" sz="1500" dirty="0">
            <a:latin typeface="Calibri Light" panose="020F0302020204030204" pitchFamily="34" charset="0"/>
            <a:ea typeface="Calibri Light" panose="020F0302020204030204" pitchFamily="34" charset="0"/>
            <a:cs typeface="Calibri Light" panose="020F0302020204030204" pitchFamily="34" charset="0"/>
          </a:endParaRPr>
        </a:p>
      </dgm:t>
    </dgm:pt>
    <dgm:pt modelId="{FA399F15-71FE-4C87-8E06-1304F1E581FF}" type="parTrans" cxnId="{68D3304D-AB33-46F0-8289-B73851B7DFED}">
      <dgm:prSet/>
      <dgm:spPr/>
      <dgm:t>
        <a:bodyPr/>
        <a:lstStyle/>
        <a:p>
          <a:endParaRPr lang="fr-FR" sz="1500">
            <a:latin typeface="Calibri Light" panose="020F0302020204030204" pitchFamily="34" charset="0"/>
            <a:ea typeface="Calibri Light" panose="020F0302020204030204" pitchFamily="34" charset="0"/>
            <a:cs typeface="Calibri Light" panose="020F0302020204030204" pitchFamily="34" charset="0"/>
          </a:endParaRPr>
        </a:p>
      </dgm:t>
    </dgm:pt>
    <dgm:pt modelId="{03F224B4-FE16-4C23-811D-2C92B66226F0}" type="sibTrans" cxnId="{68D3304D-AB33-46F0-8289-B73851B7DFED}">
      <dgm:prSet/>
      <dgm:spPr/>
      <dgm:t>
        <a:bodyPr/>
        <a:lstStyle/>
        <a:p>
          <a:endParaRPr lang="fr-FR" sz="1500">
            <a:latin typeface="Calibri Light" panose="020F0302020204030204" pitchFamily="34" charset="0"/>
            <a:ea typeface="Calibri Light" panose="020F0302020204030204" pitchFamily="34" charset="0"/>
            <a:cs typeface="Calibri Light" panose="020F0302020204030204" pitchFamily="34" charset="0"/>
          </a:endParaRPr>
        </a:p>
      </dgm:t>
    </dgm:pt>
    <dgm:pt modelId="{667AA8B4-B2CF-4366-9CBB-5126EAB05191}">
      <dgm:prSet custT="1"/>
      <dgm:spPr>
        <a:scene3d>
          <a:camera prst="orthographicFront"/>
          <a:lightRig rig="threePt" dir="t"/>
        </a:scene3d>
        <a:sp3d>
          <a:bevelT/>
        </a:sp3d>
      </dgm:spPr>
      <dgm:t>
        <a:bodyPr/>
        <a:lstStyle/>
        <a:p>
          <a:r>
            <a:rPr lang="fr-FR" sz="1500" b="0" i="0">
              <a:latin typeface="Calibri Light" panose="020F0302020204030204" pitchFamily="34" charset="0"/>
              <a:ea typeface="Calibri Light" panose="020F0302020204030204" pitchFamily="34" charset="0"/>
              <a:cs typeface="Calibri Light" panose="020F0302020204030204" pitchFamily="34" charset="0"/>
            </a:rPr>
            <a:t>Le médecin généraliste est celui qui connait le mieux les familles, les patients et les pathologies cancéreuses rencontrées au sein d’une famille. Ces données sont souvent inexploitées. Il pourrait contribuer à améliorer le dépistage chez les personnes indemnes de toute pathologie cancéreuse en raison d’une histoire familiale de cancer.</a:t>
          </a:r>
          <a:endParaRPr lang="fr-FR" sz="1500">
            <a:latin typeface="Calibri Light" panose="020F0302020204030204" pitchFamily="34" charset="0"/>
            <a:ea typeface="Calibri Light" panose="020F0302020204030204" pitchFamily="34" charset="0"/>
            <a:cs typeface="Calibri Light" panose="020F0302020204030204" pitchFamily="34" charset="0"/>
          </a:endParaRPr>
        </a:p>
      </dgm:t>
    </dgm:pt>
    <dgm:pt modelId="{D5A59E4F-33B0-48DF-9D35-322B01A10D0E}" type="parTrans" cxnId="{764515C8-50C0-4CEB-8F14-E7B200758D7F}">
      <dgm:prSet/>
      <dgm:spPr/>
      <dgm:t>
        <a:bodyPr/>
        <a:lstStyle/>
        <a:p>
          <a:endParaRPr lang="fr-FR" sz="1500">
            <a:latin typeface="Calibri Light" panose="020F0302020204030204" pitchFamily="34" charset="0"/>
            <a:ea typeface="Calibri Light" panose="020F0302020204030204" pitchFamily="34" charset="0"/>
            <a:cs typeface="Calibri Light" panose="020F0302020204030204" pitchFamily="34" charset="0"/>
          </a:endParaRPr>
        </a:p>
      </dgm:t>
    </dgm:pt>
    <dgm:pt modelId="{62DC1C44-F132-4589-9AC3-2F48B7831E6C}" type="sibTrans" cxnId="{764515C8-50C0-4CEB-8F14-E7B200758D7F}">
      <dgm:prSet/>
      <dgm:spPr/>
      <dgm:t>
        <a:bodyPr/>
        <a:lstStyle/>
        <a:p>
          <a:endParaRPr lang="fr-FR" sz="1500">
            <a:latin typeface="Calibri Light" panose="020F0302020204030204" pitchFamily="34" charset="0"/>
            <a:ea typeface="Calibri Light" panose="020F0302020204030204" pitchFamily="34" charset="0"/>
            <a:cs typeface="Calibri Light" panose="020F0302020204030204" pitchFamily="34" charset="0"/>
          </a:endParaRPr>
        </a:p>
      </dgm:t>
    </dgm:pt>
    <dgm:pt modelId="{FF6047E5-B189-4798-8977-7985EC67A08B}">
      <dgm:prSet custT="1"/>
      <dgm:spPr>
        <a:scene3d>
          <a:camera prst="orthographicFront"/>
          <a:lightRig rig="threePt" dir="t"/>
        </a:scene3d>
        <a:sp3d>
          <a:bevelT/>
        </a:sp3d>
      </dgm:spPr>
      <dgm:t>
        <a:bodyPr/>
        <a:lstStyle/>
        <a:p>
          <a:r>
            <a:rPr lang="fr-FR" sz="1500" b="0" i="0" dirty="0">
              <a:latin typeface="Calibri Light" panose="020F0302020204030204" pitchFamily="34" charset="0"/>
              <a:ea typeface="Calibri Light" panose="020F0302020204030204" pitchFamily="34" charset="0"/>
              <a:cs typeface="Calibri Light" panose="020F0302020204030204" pitchFamily="34" charset="0"/>
            </a:rPr>
            <a:t>Le médecin généraliste ne dispose pas d’outil simple pouvant le guider dans la détection et l’orientation des patients ayant des antécédents personnels ou familiaux faisant craindre une altération constitutionnelle responsable de cancers. </a:t>
          </a:r>
          <a:endParaRPr lang="fr-FR" sz="1500" dirty="0">
            <a:latin typeface="Calibri Light" panose="020F0302020204030204" pitchFamily="34" charset="0"/>
            <a:ea typeface="Calibri Light" panose="020F0302020204030204" pitchFamily="34" charset="0"/>
            <a:cs typeface="Calibri Light" panose="020F0302020204030204" pitchFamily="34" charset="0"/>
          </a:endParaRPr>
        </a:p>
      </dgm:t>
    </dgm:pt>
    <dgm:pt modelId="{E3484B88-A2A2-49F6-A20B-93956DB61978}" type="parTrans" cxnId="{327C710B-7144-452C-90CA-DC4725452CFF}">
      <dgm:prSet/>
      <dgm:spPr/>
      <dgm:t>
        <a:bodyPr/>
        <a:lstStyle/>
        <a:p>
          <a:endParaRPr lang="fr-FR" sz="1500">
            <a:latin typeface="Calibri Light" panose="020F0302020204030204" pitchFamily="34" charset="0"/>
            <a:ea typeface="Calibri Light" panose="020F0302020204030204" pitchFamily="34" charset="0"/>
            <a:cs typeface="Calibri Light" panose="020F0302020204030204" pitchFamily="34" charset="0"/>
          </a:endParaRPr>
        </a:p>
      </dgm:t>
    </dgm:pt>
    <dgm:pt modelId="{8AEEB63C-90B5-49A9-9AC7-A162BB2E52F1}" type="sibTrans" cxnId="{327C710B-7144-452C-90CA-DC4725452CFF}">
      <dgm:prSet/>
      <dgm:spPr/>
      <dgm:t>
        <a:bodyPr/>
        <a:lstStyle/>
        <a:p>
          <a:endParaRPr lang="fr-FR" sz="1500">
            <a:latin typeface="Calibri Light" panose="020F0302020204030204" pitchFamily="34" charset="0"/>
            <a:ea typeface="Calibri Light" panose="020F0302020204030204" pitchFamily="34" charset="0"/>
            <a:cs typeface="Calibri Light" panose="020F0302020204030204" pitchFamily="34" charset="0"/>
          </a:endParaRPr>
        </a:p>
      </dgm:t>
    </dgm:pt>
    <dgm:pt modelId="{7E059C2A-8A38-4A1D-AC29-90648CEA441A}" type="pres">
      <dgm:prSet presAssocID="{3A31186A-208F-4C14-A3E5-B84711B50AE0}" presName="linear" presStyleCnt="0">
        <dgm:presLayoutVars>
          <dgm:dir/>
          <dgm:animLvl val="lvl"/>
          <dgm:resizeHandles val="exact"/>
        </dgm:presLayoutVars>
      </dgm:prSet>
      <dgm:spPr/>
    </dgm:pt>
    <dgm:pt modelId="{3196D942-00FA-42F2-BFBF-926BA7D75762}" type="pres">
      <dgm:prSet presAssocID="{AEBA0381-0C9B-4B90-87F5-6FFB18EB2D6C}" presName="parentLin" presStyleCnt="0"/>
      <dgm:spPr>
        <a:scene3d>
          <a:camera prst="orthographicFront"/>
          <a:lightRig rig="threePt" dir="t"/>
        </a:scene3d>
        <a:sp3d>
          <a:bevelT/>
        </a:sp3d>
      </dgm:spPr>
    </dgm:pt>
    <dgm:pt modelId="{78803477-5551-4A09-A564-05702D195A3E}" type="pres">
      <dgm:prSet presAssocID="{AEBA0381-0C9B-4B90-87F5-6FFB18EB2D6C}" presName="parentLeftMargin" presStyleLbl="node1" presStyleIdx="0" presStyleCnt="3"/>
      <dgm:spPr/>
    </dgm:pt>
    <dgm:pt modelId="{C9095D77-1989-434F-8378-5269C6AA84F6}" type="pres">
      <dgm:prSet presAssocID="{AEBA0381-0C9B-4B90-87F5-6FFB18EB2D6C}" presName="parentText" presStyleLbl="node1" presStyleIdx="0" presStyleCnt="3">
        <dgm:presLayoutVars>
          <dgm:chMax val="0"/>
          <dgm:bulletEnabled val="1"/>
        </dgm:presLayoutVars>
      </dgm:prSet>
      <dgm:spPr/>
    </dgm:pt>
    <dgm:pt modelId="{E0CE94E9-AC02-4864-807D-8921EA72F508}" type="pres">
      <dgm:prSet presAssocID="{AEBA0381-0C9B-4B90-87F5-6FFB18EB2D6C}" presName="negativeSpace" presStyleCnt="0"/>
      <dgm:spPr>
        <a:scene3d>
          <a:camera prst="orthographicFront"/>
          <a:lightRig rig="threePt" dir="t"/>
        </a:scene3d>
        <a:sp3d>
          <a:bevelT/>
        </a:sp3d>
      </dgm:spPr>
    </dgm:pt>
    <dgm:pt modelId="{7001CF62-2028-4D07-BD35-A99ADCD6F8E3}" type="pres">
      <dgm:prSet presAssocID="{AEBA0381-0C9B-4B90-87F5-6FFB18EB2D6C}" presName="childText" presStyleLbl="conFgAcc1" presStyleIdx="0" presStyleCnt="3">
        <dgm:presLayoutVars>
          <dgm:bulletEnabled val="1"/>
        </dgm:presLayoutVars>
      </dgm:prSet>
      <dgm:spPr>
        <a:scene3d>
          <a:camera prst="orthographicFront"/>
          <a:lightRig rig="threePt" dir="t"/>
        </a:scene3d>
        <a:sp3d>
          <a:bevelT/>
        </a:sp3d>
      </dgm:spPr>
    </dgm:pt>
    <dgm:pt modelId="{831A069E-A719-4113-A879-3AD3ED4760AA}" type="pres">
      <dgm:prSet presAssocID="{03F224B4-FE16-4C23-811D-2C92B66226F0}" presName="spaceBetweenRectangles" presStyleCnt="0"/>
      <dgm:spPr>
        <a:scene3d>
          <a:camera prst="orthographicFront"/>
          <a:lightRig rig="threePt" dir="t"/>
        </a:scene3d>
        <a:sp3d>
          <a:bevelT/>
        </a:sp3d>
      </dgm:spPr>
    </dgm:pt>
    <dgm:pt modelId="{176BB795-5C63-40DA-85E5-DDCEC48D4A20}" type="pres">
      <dgm:prSet presAssocID="{667AA8B4-B2CF-4366-9CBB-5126EAB05191}" presName="parentLin" presStyleCnt="0"/>
      <dgm:spPr>
        <a:scene3d>
          <a:camera prst="orthographicFront"/>
          <a:lightRig rig="threePt" dir="t"/>
        </a:scene3d>
        <a:sp3d>
          <a:bevelT/>
        </a:sp3d>
      </dgm:spPr>
    </dgm:pt>
    <dgm:pt modelId="{FBB2090D-3FDE-45D3-93B9-F63C9FD08541}" type="pres">
      <dgm:prSet presAssocID="{667AA8B4-B2CF-4366-9CBB-5126EAB05191}" presName="parentLeftMargin" presStyleLbl="node1" presStyleIdx="0" presStyleCnt="3"/>
      <dgm:spPr/>
    </dgm:pt>
    <dgm:pt modelId="{5577457E-E092-49B7-98E2-AC7E2F6B96D8}" type="pres">
      <dgm:prSet presAssocID="{667AA8B4-B2CF-4366-9CBB-5126EAB05191}" presName="parentText" presStyleLbl="node1" presStyleIdx="1" presStyleCnt="3">
        <dgm:presLayoutVars>
          <dgm:chMax val="0"/>
          <dgm:bulletEnabled val="1"/>
        </dgm:presLayoutVars>
      </dgm:prSet>
      <dgm:spPr/>
    </dgm:pt>
    <dgm:pt modelId="{61A8718D-E80D-4D3E-85E3-063299DC4022}" type="pres">
      <dgm:prSet presAssocID="{667AA8B4-B2CF-4366-9CBB-5126EAB05191}" presName="negativeSpace" presStyleCnt="0"/>
      <dgm:spPr>
        <a:scene3d>
          <a:camera prst="orthographicFront"/>
          <a:lightRig rig="threePt" dir="t"/>
        </a:scene3d>
        <a:sp3d>
          <a:bevelT/>
        </a:sp3d>
      </dgm:spPr>
    </dgm:pt>
    <dgm:pt modelId="{BF94FD63-E620-41E7-8D9A-95A6B1CBB9E5}" type="pres">
      <dgm:prSet presAssocID="{667AA8B4-B2CF-4366-9CBB-5126EAB05191}" presName="childText" presStyleLbl="conFgAcc1" presStyleIdx="1" presStyleCnt="3">
        <dgm:presLayoutVars>
          <dgm:bulletEnabled val="1"/>
        </dgm:presLayoutVars>
      </dgm:prSet>
      <dgm:spPr>
        <a:scene3d>
          <a:camera prst="orthographicFront"/>
          <a:lightRig rig="threePt" dir="t"/>
        </a:scene3d>
        <a:sp3d>
          <a:bevelT/>
        </a:sp3d>
      </dgm:spPr>
    </dgm:pt>
    <dgm:pt modelId="{2FB6646C-A9CD-4900-9153-75B1EF4539AD}" type="pres">
      <dgm:prSet presAssocID="{62DC1C44-F132-4589-9AC3-2F48B7831E6C}" presName="spaceBetweenRectangles" presStyleCnt="0"/>
      <dgm:spPr>
        <a:scene3d>
          <a:camera prst="orthographicFront"/>
          <a:lightRig rig="threePt" dir="t"/>
        </a:scene3d>
        <a:sp3d>
          <a:bevelT/>
        </a:sp3d>
      </dgm:spPr>
    </dgm:pt>
    <dgm:pt modelId="{D039D669-D15C-4E34-B5CB-9977AC09E8F1}" type="pres">
      <dgm:prSet presAssocID="{FF6047E5-B189-4798-8977-7985EC67A08B}" presName="parentLin" presStyleCnt="0"/>
      <dgm:spPr>
        <a:scene3d>
          <a:camera prst="orthographicFront"/>
          <a:lightRig rig="threePt" dir="t"/>
        </a:scene3d>
        <a:sp3d>
          <a:bevelT/>
        </a:sp3d>
      </dgm:spPr>
    </dgm:pt>
    <dgm:pt modelId="{F892870D-8769-49CE-B1DF-46BCA1EDE05F}" type="pres">
      <dgm:prSet presAssocID="{FF6047E5-B189-4798-8977-7985EC67A08B}" presName="parentLeftMargin" presStyleLbl="node1" presStyleIdx="1" presStyleCnt="3"/>
      <dgm:spPr/>
    </dgm:pt>
    <dgm:pt modelId="{D5304BDF-7800-4947-B97D-864F1CA27B30}" type="pres">
      <dgm:prSet presAssocID="{FF6047E5-B189-4798-8977-7985EC67A08B}" presName="parentText" presStyleLbl="node1" presStyleIdx="2" presStyleCnt="3">
        <dgm:presLayoutVars>
          <dgm:chMax val="0"/>
          <dgm:bulletEnabled val="1"/>
        </dgm:presLayoutVars>
      </dgm:prSet>
      <dgm:spPr/>
    </dgm:pt>
    <dgm:pt modelId="{0A1475B3-58D1-431E-99AC-CDB55F013E34}" type="pres">
      <dgm:prSet presAssocID="{FF6047E5-B189-4798-8977-7985EC67A08B}" presName="negativeSpace" presStyleCnt="0"/>
      <dgm:spPr>
        <a:scene3d>
          <a:camera prst="orthographicFront"/>
          <a:lightRig rig="threePt" dir="t"/>
        </a:scene3d>
        <a:sp3d>
          <a:bevelT/>
        </a:sp3d>
      </dgm:spPr>
    </dgm:pt>
    <dgm:pt modelId="{95FD0DEB-BF8F-4508-B916-F78C17D86ACE}" type="pres">
      <dgm:prSet presAssocID="{FF6047E5-B189-4798-8977-7985EC67A08B}" presName="childText" presStyleLbl="conFgAcc1" presStyleIdx="2" presStyleCnt="3">
        <dgm:presLayoutVars>
          <dgm:bulletEnabled val="1"/>
        </dgm:presLayoutVars>
      </dgm:prSet>
      <dgm:spPr>
        <a:scene3d>
          <a:camera prst="orthographicFront"/>
          <a:lightRig rig="threePt" dir="t"/>
        </a:scene3d>
        <a:sp3d>
          <a:bevelT/>
        </a:sp3d>
      </dgm:spPr>
    </dgm:pt>
  </dgm:ptLst>
  <dgm:cxnLst>
    <dgm:cxn modelId="{1702F004-BE5D-4BC9-80BC-61CAF4CB8949}" type="presOf" srcId="{AEBA0381-0C9B-4B90-87F5-6FFB18EB2D6C}" destId="{78803477-5551-4A09-A564-05702D195A3E}" srcOrd="0" destOrd="0" presId="urn:microsoft.com/office/officeart/2005/8/layout/list1"/>
    <dgm:cxn modelId="{327C710B-7144-452C-90CA-DC4725452CFF}" srcId="{3A31186A-208F-4C14-A3E5-B84711B50AE0}" destId="{FF6047E5-B189-4798-8977-7985EC67A08B}" srcOrd="2" destOrd="0" parTransId="{E3484B88-A2A2-49F6-A20B-93956DB61978}" sibTransId="{8AEEB63C-90B5-49A9-9AC7-A162BB2E52F1}"/>
    <dgm:cxn modelId="{61C4D81C-3A33-40A6-9F36-D871B92D3CC2}" type="presOf" srcId="{667AA8B4-B2CF-4366-9CBB-5126EAB05191}" destId="{5577457E-E092-49B7-98E2-AC7E2F6B96D8}" srcOrd="1" destOrd="0" presId="urn:microsoft.com/office/officeart/2005/8/layout/list1"/>
    <dgm:cxn modelId="{68D3304D-AB33-46F0-8289-B73851B7DFED}" srcId="{3A31186A-208F-4C14-A3E5-B84711B50AE0}" destId="{AEBA0381-0C9B-4B90-87F5-6FFB18EB2D6C}" srcOrd="0" destOrd="0" parTransId="{FA399F15-71FE-4C87-8E06-1304F1E581FF}" sibTransId="{03F224B4-FE16-4C23-811D-2C92B66226F0}"/>
    <dgm:cxn modelId="{E874CD8D-7098-4799-AA48-EACF09A297A1}" type="presOf" srcId="{AEBA0381-0C9B-4B90-87F5-6FFB18EB2D6C}" destId="{C9095D77-1989-434F-8378-5269C6AA84F6}" srcOrd="1" destOrd="0" presId="urn:microsoft.com/office/officeart/2005/8/layout/list1"/>
    <dgm:cxn modelId="{41A756A4-AD9E-4348-ADFC-DB8F369BD1D8}" type="presOf" srcId="{FF6047E5-B189-4798-8977-7985EC67A08B}" destId="{F892870D-8769-49CE-B1DF-46BCA1EDE05F}" srcOrd="0" destOrd="0" presId="urn:microsoft.com/office/officeart/2005/8/layout/list1"/>
    <dgm:cxn modelId="{F5F195C3-5024-4EA2-9314-E8A028DE0F66}" type="presOf" srcId="{FF6047E5-B189-4798-8977-7985EC67A08B}" destId="{D5304BDF-7800-4947-B97D-864F1CA27B30}" srcOrd="1" destOrd="0" presId="urn:microsoft.com/office/officeart/2005/8/layout/list1"/>
    <dgm:cxn modelId="{8494DBC5-1118-493A-90B8-C98779724F01}" type="presOf" srcId="{3A31186A-208F-4C14-A3E5-B84711B50AE0}" destId="{7E059C2A-8A38-4A1D-AC29-90648CEA441A}" srcOrd="0" destOrd="0" presId="urn:microsoft.com/office/officeart/2005/8/layout/list1"/>
    <dgm:cxn modelId="{764515C8-50C0-4CEB-8F14-E7B200758D7F}" srcId="{3A31186A-208F-4C14-A3E5-B84711B50AE0}" destId="{667AA8B4-B2CF-4366-9CBB-5126EAB05191}" srcOrd="1" destOrd="0" parTransId="{D5A59E4F-33B0-48DF-9D35-322B01A10D0E}" sibTransId="{62DC1C44-F132-4589-9AC3-2F48B7831E6C}"/>
    <dgm:cxn modelId="{FEC2BBE3-B2FE-4414-AD9E-1D3B50AFAD44}" type="presOf" srcId="{667AA8B4-B2CF-4366-9CBB-5126EAB05191}" destId="{FBB2090D-3FDE-45D3-93B9-F63C9FD08541}" srcOrd="0" destOrd="0" presId="urn:microsoft.com/office/officeart/2005/8/layout/list1"/>
    <dgm:cxn modelId="{672A3053-6E03-4A33-A340-EDA185A0EFC3}" type="presParOf" srcId="{7E059C2A-8A38-4A1D-AC29-90648CEA441A}" destId="{3196D942-00FA-42F2-BFBF-926BA7D75762}" srcOrd="0" destOrd="0" presId="urn:microsoft.com/office/officeart/2005/8/layout/list1"/>
    <dgm:cxn modelId="{AC8B2650-DAC7-4556-AEAA-F0867CAB13DE}" type="presParOf" srcId="{3196D942-00FA-42F2-BFBF-926BA7D75762}" destId="{78803477-5551-4A09-A564-05702D195A3E}" srcOrd="0" destOrd="0" presId="urn:microsoft.com/office/officeart/2005/8/layout/list1"/>
    <dgm:cxn modelId="{F0F40EAC-63AB-4A49-A4C9-1425FC91A807}" type="presParOf" srcId="{3196D942-00FA-42F2-BFBF-926BA7D75762}" destId="{C9095D77-1989-434F-8378-5269C6AA84F6}" srcOrd="1" destOrd="0" presId="urn:microsoft.com/office/officeart/2005/8/layout/list1"/>
    <dgm:cxn modelId="{DD98294E-14B3-47C3-831A-C63AB05717E1}" type="presParOf" srcId="{7E059C2A-8A38-4A1D-AC29-90648CEA441A}" destId="{E0CE94E9-AC02-4864-807D-8921EA72F508}" srcOrd="1" destOrd="0" presId="urn:microsoft.com/office/officeart/2005/8/layout/list1"/>
    <dgm:cxn modelId="{3D52000B-9DEF-4417-8E58-7FF21EFB78CD}" type="presParOf" srcId="{7E059C2A-8A38-4A1D-AC29-90648CEA441A}" destId="{7001CF62-2028-4D07-BD35-A99ADCD6F8E3}" srcOrd="2" destOrd="0" presId="urn:microsoft.com/office/officeart/2005/8/layout/list1"/>
    <dgm:cxn modelId="{D358E22C-4144-408B-85CD-CCC33431AC41}" type="presParOf" srcId="{7E059C2A-8A38-4A1D-AC29-90648CEA441A}" destId="{831A069E-A719-4113-A879-3AD3ED4760AA}" srcOrd="3" destOrd="0" presId="urn:microsoft.com/office/officeart/2005/8/layout/list1"/>
    <dgm:cxn modelId="{2D36FB52-031B-4512-BE10-4E7CBC188DEF}" type="presParOf" srcId="{7E059C2A-8A38-4A1D-AC29-90648CEA441A}" destId="{176BB795-5C63-40DA-85E5-DDCEC48D4A20}" srcOrd="4" destOrd="0" presId="urn:microsoft.com/office/officeart/2005/8/layout/list1"/>
    <dgm:cxn modelId="{12D5A469-BCC7-43E2-A2EB-7EE2E6DC0DEE}" type="presParOf" srcId="{176BB795-5C63-40DA-85E5-DDCEC48D4A20}" destId="{FBB2090D-3FDE-45D3-93B9-F63C9FD08541}" srcOrd="0" destOrd="0" presId="urn:microsoft.com/office/officeart/2005/8/layout/list1"/>
    <dgm:cxn modelId="{75AA12AC-6143-49D3-8D49-1F29A360AEDC}" type="presParOf" srcId="{176BB795-5C63-40DA-85E5-DDCEC48D4A20}" destId="{5577457E-E092-49B7-98E2-AC7E2F6B96D8}" srcOrd="1" destOrd="0" presId="urn:microsoft.com/office/officeart/2005/8/layout/list1"/>
    <dgm:cxn modelId="{937C98CF-F5B1-4920-BD2B-F218A072DA67}" type="presParOf" srcId="{7E059C2A-8A38-4A1D-AC29-90648CEA441A}" destId="{61A8718D-E80D-4D3E-85E3-063299DC4022}" srcOrd="5" destOrd="0" presId="urn:microsoft.com/office/officeart/2005/8/layout/list1"/>
    <dgm:cxn modelId="{480F1BBD-6767-4B98-BA25-556B7EAFCC38}" type="presParOf" srcId="{7E059C2A-8A38-4A1D-AC29-90648CEA441A}" destId="{BF94FD63-E620-41E7-8D9A-95A6B1CBB9E5}" srcOrd="6" destOrd="0" presId="urn:microsoft.com/office/officeart/2005/8/layout/list1"/>
    <dgm:cxn modelId="{E30DCFBD-3A10-4C0B-AEB2-8484F6856B96}" type="presParOf" srcId="{7E059C2A-8A38-4A1D-AC29-90648CEA441A}" destId="{2FB6646C-A9CD-4900-9153-75B1EF4539AD}" srcOrd="7" destOrd="0" presId="urn:microsoft.com/office/officeart/2005/8/layout/list1"/>
    <dgm:cxn modelId="{31EB5D47-8258-4D55-8F84-1A401994802E}" type="presParOf" srcId="{7E059C2A-8A38-4A1D-AC29-90648CEA441A}" destId="{D039D669-D15C-4E34-B5CB-9977AC09E8F1}" srcOrd="8" destOrd="0" presId="urn:microsoft.com/office/officeart/2005/8/layout/list1"/>
    <dgm:cxn modelId="{98D960B1-61BC-4B97-9B3C-3A0087593E46}" type="presParOf" srcId="{D039D669-D15C-4E34-B5CB-9977AC09E8F1}" destId="{F892870D-8769-49CE-B1DF-46BCA1EDE05F}" srcOrd="0" destOrd="0" presId="urn:microsoft.com/office/officeart/2005/8/layout/list1"/>
    <dgm:cxn modelId="{3D4BC794-B84B-4A37-A5D3-586F8E09FE68}" type="presParOf" srcId="{D039D669-D15C-4E34-B5CB-9977AC09E8F1}" destId="{D5304BDF-7800-4947-B97D-864F1CA27B30}" srcOrd="1" destOrd="0" presId="urn:microsoft.com/office/officeart/2005/8/layout/list1"/>
    <dgm:cxn modelId="{6CCF4C60-C10A-4B81-A104-290606FD2373}" type="presParOf" srcId="{7E059C2A-8A38-4A1D-AC29-90648CEA441A}" destId="{0A1475B3-58D1-431E-99AC-CDB55F013E34}" srcOrd="9" destOrd="0" presId="urn:microsoft.com/office/officeart/2005/8/layout/list1"/>
    <dgm:cxn modelId="{1A31C5E8-FE39-4C8F-B79F-8CB98DEE081C}" type="presParOf" srcId="{7E059C2A-8A38-4A1D-AC29-90648CEA441A}" destId="{95FD0DEB-BF8F-4508-B916-F78C17D86ACE}"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4937DF-53FD-4EF7-84CE-C2DAFFAD52C5}"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fr-FR"/>
        </a:p>
      </dgm:t>
    </dgm:pt>
    <dgm:pt modelId="{A3E3E34F-BFD7-4681-B800-0EA20E3A79D9}">
      <dgm:prSet/>
      <dgm:spPr/>
      <dgm:t>
        <a:bodyPr/>
        <a:lstStyle/>
        <a:p>
          <a:r>
            <a:rPr lang="fr-FR"/>
            <a:t>Favoriser l’identification et l’orientation des patients dans le parcours de dépistage en oncogénétique par le médecin généraliste </a:t>
          </a:r>
          <a:r>
            <a:rPr lang="fr-FR">
              <a:sym typeface="Wingdings" panose="05000000000000000000" pitchFamily="2" charset="2"/>
            </a:rPr>
            <a:t></a:t>
          </a:r>
          <a:r>
            <a:rPr lang="fr-FR"/>
            <a:t> Accompagner et inciter les médecins généralistes au repérage et à l’orientation directe des patients à risque vers le dispositif d’oncogénétique. </a:t>
          </a:r>
        </a:p>
      </dgm:t>
    </dgm:pt>
    <dgm:pt modelId="{16EC456A-368B-4726-BFF4-FB84E5928DC8}" type="parTrans" cxnId="{D22E09C0-057A-44BA-885D-F857ECE79A16}">
      <dgm:prSet/>
      <dgm:spPr/>
      <dgm:t>
        <a:bodyPr/>
        <a:lstStyle/>
        <a:p>
          <a:endParaRPr lang="fr-FR"/>
        </a:p>
      </dgm:t>
    </dgm:pt>
    <dgm:pt modelId="{62FC097B-655D-4389-9B82-7BF29CDD470B}" type="sibTrans" cxnId="{D22E09C0-057A-44BA-885D-F857ECE79A16}">
      <dgm:prSet/>
      <dgm:spPr/>
      <dgm:t>
        <a:bodyPr/>
        <a:lstStyle/>
        <a:p>
          <a:endParaRPr lang="fr-FR"/>
        </a:p>
      </dgm:t>
    </dgm:pt>
    <dgm:pt modelId="{84A4D477-15E5-48CF-B56F-E55DA11ECC9E}">
      <dgm:prSet/>
      <dgm:spPr/>
      <dgm:t>
        <a:bodyPr/>
        <a:lstStyle/>
        <a:p>
          <a:r>
            <a:rPr lang="fr-FR" dirty="0"/>
            <a:t>Assurer une détection plus précoce des cancers qualifiés de mauvais pronostics (notamment ceux du Pancréas)</a:t>
          </a:r>
        </a:p>
      </dgm:t>
    </dgm:pt>
    <dgm:pt modelId="{60F5EC01-CAC1-46D3-9A45-87E2A4E2F93F}" type="parTrans" cxnId="{3B0CD5D1-743B-4019-B7F6-A969BF19D9F5}">
      <dgm:prSet/>
      <dgm:spPr/>
      <dgm:t>
        <a:bodyPr/>
        <a:lstStyle/>
        <a:p>
          <a:endParaRPr lang="fr-FR"/>
        </a:p>
      </dgm:t>
    </dgm:pt>
    <dgm:pt modelId="{30B363F9-E6C3-47AF-BB64-4D3EB2C58C25}" type="sibTrans" cxnId="{3B0CD5D1-743B-4019-B7F6-A969BF19D9F5}">
      <dgm:prSet/>
      <dgm:spPr/>
      <dgm:t>
        <a:bodyPr/>
        <a:lstStyle/>
        <a:p>
          <a:endParaRPr lang="fr-FR"/>
        </a:p>
      </dgm:t>
    </dgm:pt>
    <dgm:pt modelId="{93A7C151-1B1B-4AEB-AD89-9B60DB38BE07}" type="pres">
      <dgm:prSet presAssocID="{A24937DF-53FD-4EF7-84CE-C2DAFFAD52C5}" presName="CompostProcess" presStyleCnt="0">
        <dgm:presLayoutVars>
          <dgm:dir/>
          <dgm:resizeHandles val="exact"/>
        </dgm:presLayoutVars>
      </dgm:prSet>
      <dgm:spPr/>
    </dgm:pt>
    <dgm:pt modelId="{31CBA3F7-B2F1-4C5F-A3AB-D1A4827FD7C6}" type="pres">
      <dgm:prSet presAssocID="{A24937DF-53FD-4EF7-84CE-C2DAFFAD52C5}" presName="arrow" presStyleLbl="bgShp" presStyleIdx="0" presStyleCnt="1"/>
      <dgm:spPr/>
    </dgm:pt>
    <dgm:pt modelId="{D55D2007-5728-4069-9424-72E743354751}" type="pres">
      <dgm:prSet presAssocID="{A24937DF-53FD-4EF7-84CE-C2DAFFAD52C5}" presName="linearProcess" presStyleCnt="0"/>
      <dgm:spPr/>
    </dgm:pt>
    <dgm:pt modelId="{DCD17AAE-8499-49FB-B0AA-9D98D930242B}" type="pres">
      <dgm:prSet presAssocID="{A3E3E34F-BFD7-4681-B800-0EA20E3A79D9}" presName="textNode" presStyleLbl="node1" presStyleIdx="0" presStyleCnt="2">
        <dgm:presLayoutVars>
          <dgm:bulletEnabled val="1"/>
        </dgm:presLayoutVars>
      </dgm:prSet>
      <dgm:spPr/>
    </dgm:pt>
    <dgm:pt modelId="{9422EDDE-3AD7-473D-B640-F6D48DDE9BA1}" type="pres">
      <dgm:prSet presAssocID="{62FC097B-655D-4389-9B82-7BF29CDD470B}" presName="sibTrans" presStyleCnt="0"/>
      <dgm:spPr/>
    </dgm:pt>
    <dgm:pt modelId="{91666F96-5092-45FF-90CE-EE5E1D96597D}" type="pres">
      <dgm:prSet presAssocID="{84A4D477-15E5-48CF-B56F-E55DA11ECC9E}" presName="textNode" presStyleLbl="node1" presStyleIdx="1" presStyleCnt="2">
        <dgm:presLayoutVars>
          <dgm:bulletEnabled val="1"/>
        </dgm:presLayoutVars>
      </dgm:prSet>
      <dgm:spPr/>
    </dgm:pt>
  </dgm:ptLst>
  <dgm:cxnLst>
    <dgm:cxn modelId="{CEACE056-8623-4F66-AEE4-6E5274006D73}" type="presOf" srcId="{84A4D477-15E5-48CF-B56F-E55DA11ECC9E}" destId="{91666F96-5092-45FF-90CE-EE5E1D96597D}" srcOrd="0" destOrd="0" presId="urn:microsoft.com/office/officeart/2005/8/layout/hProcess9"/>
    <dgm:cxn modelId="{D248FF7C-8A90-4E25-B161-4D53C7B533A8}" type="presOf" srcId="{A24937DF-53FD-4EF7-84CE-C2DAFFAD52C5}" destId="{93A7C151-1B1B-4AEB-AD89-9B60DB38BE07}" srcOrd="0" destOrd="0" presId="urn:microsoft.com/office/officeart/2005/8/layout/hProcess9"/>
    <dgm:cxn modelId="{D22E09C0-057A-44BA-885D-F857ECE79A16}" srcId="{A24937DF-53FD-4EF7-84CE-C2DAFFAD52C5}" destId="{A3E3E34F-BFD7-4681-B800-0EA20E3A79D9}" srcOrd="0" destOrd="0" parTransId="{16EC456A-368B-4726-BFF4-FB84E5928DC8}" sibTransId="{62FC097B-655D-4389-9B82-7BF29CDD470B}"/>
    <dgm:cxn modelId="{3B0CD5D1-743B-4019-B7F6-A969BF19D9F5}" srcId="{A24937DF-53FD-4EF7-84CE-C2DAFFAD52C5}" destId="{84A4D477-15E5-48CF-B56F-E55DA11ECC9E}" srcOrd="1" destOrd="0" parTransId="{60F5EC01-CAC1-46D3-9A45-87E2A4E2F93F}" sibTransId="{30B363F9-E6C3-47AF-BB64-4D3EB2C58C25}"/>
    <dgm:cxn modelId="{13FE6CD6-264A-4C8E-86CB-913C6ACA4A5E}" type="presOf" srcId="{A3E3E34F-BFD7-4681-B800-0EA20E3A79D9}" destId="{DCD17AAE-8499-49FB-B0AA-9D98D930242B}" srcOrd="0" destOrd="0" presId="urn:microsoft.com/office/officeart/2005/8/layout/hProcess9"/>
    <dgm:cxn modelId="{661D1F64-63BD-4913-AA0B-E153CFE2732E}" type="presParOf" srcId="{93A7C151-1B1B-4AEB-AD89-9B60DB38BE07}" destId="{31CBA3F7-B2F1-4C5F-A3AB-D1A4827FD7C6}" srcOrd="0" destOrd="0" presId="urn:microsoft.com/office/officeart/2005/8/layout/hProcess9"/>
    <dgm:cxn modelId="{215CB420-EFBC-41C8-A266-9CD2082977CC}" type="presParOf" srcId="{93A7C151-1B1B-4AEB-AD89-9B60DB38BE07}" destId="{D55D2007-5728-4069-9424-72E743354751}" srcOrd="1" destOrd="0" presId="urn:microsoft.com/office/officeart/2005/8/layout/hProcess9"/>
    <dgm:cxn modelId="{56FE945C-B87D-43EE-80EB-9BD652741084}" type="presParOf" srcId="{D55D2007-5728-4069-9424-72E743354751}" destId="{DCD17AAE-8499-49FB-B0AA-9D98D930242B}" srcOrd="0" destOrd="0" presId="urn:microsoft.com/office/officeart/2005/8/layout/hProcess9"/>
    <dgm:cxn modelId="{CE23347B-F000-40B6-A161-AAA68D30A0F9}" type="presParOf" srcId="{D55D2007-5728-4069-9424-72E743354751}" destId="{9422EDDE-3AD7-473D-B640-F6D48DDE9BA1}" srcOrd="1" destOrd="0" presId="urn:microsoft.com/office/officeart/2005/8/layout/hProcess9"/>
    <dgm:cxn modelId="{27B7F06D-EC9B-41B5-8F55-07A4F7F8D7FC}" type="presParOf" srcId="{D55D2007-5728-4069-9424-72E743354751}" destId="{91666F96-5092-45FF-90CE-EE5E1D96597D}"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4937DF-53FD-4EF7-84CE-C2DAFFAD52C5}"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fr-FR"/>
        </a:p>
      </dgm:t>
    </dgm:pt>
    <dgm:pt modelId="{4FF4AF02-0CB0-4FBC-AB9F-B1356F02C16A}">
      <dgm:prSet/>
      <dgm:spPr/>
      <dgm:t>
        <a:bodyPr/>
        <a:lstStyle/>
        <a:p>
          <a:r>
            <a:rPr lang="fr-FR" b="0" i="0" dirty="0"/>
            <a:t>Proposer aux médecins généralistes un outil simple d’aide à l’évaluation du risque de prédisposition de cancer héréditaire chez un patient </a:t>
          </a:r>
        </a:p>
        <a:p>
          <a:r>
            <a:rPr lang="fr-FR" b="0" i="0" dirty="0"/>
            <a:t>et à son orientation vers une consultation d’oncogénétique</a:t>
          </a:r>
          <a:endParaRPr lang="fr-FR" dirty="0"/>
        </a:p>
      </dgm:t>
    </dgm:pt>
    <dgm:pt modelId="{104247C6-984B-4201-A0AE-136C3D1BB4C3}" type="parTrans" cxnId="{06E526B3-FE80-4A90-978F-5937FCB91440}">
      <dgm:prSet/>
      <dgm:spPr/>
      <dgm:t>
        <a:bodyPr/>
        <a:lstStyle/>
        <a:p>
          <a:endParaRPr lang="fr-FR"/>
        </a:p>
      </dgm:t>
    </dgm:pt>
    <dgm:pt modelId="{203033E2-0AFE-49BD-A833-C00F1B86E81B}" type="sibTrans" cxnId="{06E526B3-FE80-4A90-978F-5937FCB91440}">
      <dgm:prSet/>
      <dgm:spPr/>
      <dgm:t>
        <a:bodyPr/>
        <a:lstStyle/>
        <a:p>
          <a:endParaRPr lang="fr-FR"/>
        </a:p>
      </dgm:t>
    </dgm:pt>
    <dgm:pt modelId="{D989C07B-7E02-427E-BCEB-9B6C3FE557B3}">
      <dgm:prSet/>
      <dgm:spPr/>
      <dgm:t>
        <a:bodyPr/>
        <a:lstStyle/>
        <a:p>
          <a:r>
            <a:rPr lang="fr-FR" b="0" i="0"/>
            <a:t>Accompagner cet outil d’actions de sensibilisation / formation </a:t>
          </a:r>
          <a:endParaRPr lang="fr-FR"/>
        </a:p>
      </dgm:t>
    </dgm:pt>
    <dgm:pt modelId="{F92DFFB4-ADFA-48C6-AFF2-EC5900BEA687}" type="parTrans" cxnId="{33C7A824-8F8F-437F-83E6-32C71B2CA4AA}">
      <dgm:prSet/>
      <dgm:spPr/>
      <dgm:t>
        <a:bodyPr/>
        <a:lstStyle/>
        <a:p>
          <a:endParaRPr lang="fr-FR"/>
        </a:p>
      </dgm:t>
    </dgm:pt>
    <dgm:pt modelId="{35401390-15D6-4C23-9AC4-426D72DA46D3}" type="sibTrans" cxnId="{33C7A824-8F8F-437F-83E6-32C71B2CA4AA}">
      <dgm:prSet/>
      <dgm:spPr/>
      <dgm:t>
        <a:bodyPr/>
        <a:lstStyle/>
        <a:p>
          <a:endParaRPr lang="fr-FR"/>
        </a:p>
      </dgm:t>
    </dgm:pt>
    <dgm:pt modelId="{93A7C151-1B1B-4AEB-AD89-9B60DB38BE07}" type="pres">
      <dgm:prSet presAssocID="{A24937DF-53FD-4EF7-84CE-C2DAFFAD52C5}" presName="CompostProcess" presStyleCnt="0">
        <dgm:presLayoutVars>
          <dgm:dir/>
          <dgm:resizeHandles val="exact"/>
        </dgm:presLayoutVars>
      </dgm:prSet>
      <dgm:spPr/>
    </dgm:pt>
    <dgm:pt modelId="{31CBA3F7-B2F1-4C5F-A3AB-D1A4827FD7C6}" type="pres">
      <dgm:prSet presAssocID="{A24937DF-53FD-4EF7-84CE-C2DAFFAD52C5}" presName="arrow" presStyleLbl="bgShp" presStyleIdx="0" presStyleCnt="1"/>
      <dgm:spPr/>
    </dgm:pt>
    <dgm:pt modelId="{D55D2007-5728-4069-9424-72E743354751}" type="pres">
      <dgm:prSet presAssocID="{A24937DF-53FD-4EF7-84CE-C2DAFFAD52C5}" presName="linearProcess" presStyleCnt="0"/>
      <dgm:spPr/>
    </dgm:pt>
    <dgm:pt modelId="{01E1D87D-95EB-4ECC-BD89-13C671CAF70D}" type="pres">
      <dgm:prSet presAssocID="{4FF4AF02-0CB0-4FBC-AB9F-B1356F02C16A}" presName="textNode" presStyleLbl="node1" presStyleIdx="0" presStyleCnt="2">
        <dgm:presLayoutVars>
          <dgm:bulletEnabled val="1"/>
        </dgm:presLayoutVars>
      </dgm:prSet>
      <dgm:spPr/>
    </dgm:pt>
    <dgm:pt modelId="{A25645EF-5EE9-45E3-BDF2-6285466613FC}" type="pres">
      <dgm:prSet presAssocID="{203033E2-0AFE-49BD-A833-C00F1B86E81B}" presName="sibTrans" presStyleCnt="0"/>
      <dgm:spPr/>
    </dgm:pt>
    <dgm:pt modelId="{01EB3F7F-1053-479E-9842-F56D25D97B6D}" type="pres">
      <dgm:prSet presAssocID="{D989C07B-7E02-427E-BCEB-9B6C3FE557B3}" presName="textNode" presStyleLbl="node1" presStyleIdx="1" presStyleCnt="2">
        <dgm:presLayoutVars>
          <dgm:bulletEnabled val="1"/>
        </dgm:presLayoutVars>
      </dgm:prSet>
      <dgm:spPr/>
    </dgm:pt>
  </dgm:ptLst>
  <dgm:cxnLst>
    <dgm:cxn modelId="{930A0F0F-D061-48FB-95E0-5AEC188893E9}" type="presOf" srcId="{D989C07B-7E02-427E-BCEB-9B6C3FE557B3}" destId="{01EB3F7F-1053-479E-9842-F56D25D97B6D}" srcOrd="0" destOrd="0" presId="urn:microsoft.com/office/officeart/2005/8/layout/hProcess9"/>
    <dgm:cxn modelId="{33C7A824-8F8F-437F-83E6-32C71B2CA4AA}" srcId="{A24937DF-53FD-4EF7-84CE-C2DAFFAD52C5}" destId="{D989C07B-7E02-427E-BCEB-9B6C3FE557B3}" srcOrd="1" destOrd="0" parTransId="{F92DFFB4-ADFA-48C6-AFF2-EC5900BEA687}" sibTransId="{35401390-15D6-4C23-9AC4-426D72DA46D3}"/>
    <dgm:cxn modelId="{D248FF7C-8A90-4E25-B161-4D53C7B533A8}" type="presOf" srcId="{A24937DF-53FD-4EF7-84CE-C2DAFFAD52C5}" destId="{93A7C151-1B1B-4AEB-AD89-9B60DB38BE07}" srcOrd="0" destOrd="0" presId="urn:microsoft.com/office/officeart/2005/8/layout/hProcess9"/>
    <dgm:cxn modelId="{06E526B3-FE80-4A90-978F-5937FCB91440}" srcId="{A24937DF-53FD-4EF7-84CE-C2DAFFAD52C5}" destId="{4FF4AF02-0CB0-4FBC-AB9F-B1356F02C16A}" srcOrd="0" destOrd="0" parTransId="{104247C6-984B-4201-A0AE-136C3D1BB4C3}" sibTransId="{203033E2-0AFE-49BD-A833-C00F1B86E81B}"/>
    <dgm:cxn modelId="{FBCBF3DE-6EAA-4CC1-BF36-3F2D454ABFA8}" type="presOf" srcId="{4FF4AF02-0CB0-4FBC-AB9F-B1356F02C16A}" destId="{01E1D87D-95EB-4ECC-BD89-13C671CAF70D}" srcOrd="0" destOrd="0" presId="urn:microsoft.com/office/officeart/2005/8/layout/hProcess9"/>
    <dgm:cxn modelId="{661D1F64-63BD-4913-AA0B-E153CFE2732E}" type="presParOf" srcId="{93A7C151-1B1B-4AEB-AD89-9B60DB38BE07}" destId="{31CBA3F7-B2F1-4C5F-A3AB-D1A4827FD7C6}" srcOrd="0" destOrd="0" presId="urn:microsoft.com/office/officeart/2005/8/layout/hProcess9"/>
    <dgm:cxn modelId="{215CB420-EFBC-41C8-A266-9CD2082977CC}" type="presParOf" srcId="{93A7C151-1B1B-4AEB-AD89-9B60DB38BE07}" destId="{D55D2007-5728-4069-9424-72E743354751}" srcOrd="1" destOrd="0" presId="urn:microsoft.com/office/officeart/2005/8/layout/hProcess9"/>
    <dgm:cxn modelId="{A995EB57-A49D-4B15-92D7-D82937A7AD5F}" type="presParOf" srcId="{D55D2007-5728-4069-9424-72E743354751}" destId="{01E1D87D-95EB-4ECC-BD89-13C671CAF70D}" srcOrd="0" destOrd="0" presId="urn:microsoft.com/office/officeart/2005/8/layout/hProcess9"/>
    <dgm:cxn modelId="{E0F77529-848E-4EB3-B900-892B933B6B65}" type="presParOf" srcId="{D55D2007-5728-4069-9424-72E743354751}" destId="{A25645EF-5EE9-45E3-BDF2-6285466613FC}" srcOrd="1" destOrd="0" presId="urn:microsoft.com/office/officeart/2005/8/layout/hProcess9"/>
    <dgm:cxn modelId="{A47D9F65-5113-4FCC-87B0-58B5B9EC261E}" type="presParOf" srcId="{D55D2007-5728-4069-9424-72E743354751}" destId="{01EB3F7F-1053-479E-9842-F56D25D97B6D}"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D10D91-52BC-4C64-8A4D-2405378944EE}" type="doc">
      <dgm:prSet loTypeId="urn:microsoft.com/office/officeart/2005/8/layout/arrow2" loCatId="process" qsTypeId="urn:microsoft.com/office/officeart/2005/8/quickstyle/simple1" qsCatId="simple" csTypeId="urn:microsoft.com/office/officeart/2005/8/colors/accent1_2" csCatId="accent1" phldr="1"/>
      <dgm:spPr/>
    </dgm:pt>
    <dgm:pt modelId="{A1250838-C93A-497D-BCE0-ADF391CF2F79}">
      <dgm:prSet phldrT="[Texte]" custT="1"/>
      <dgm:spPr/>
      <dgm:t>
        <a:bodyPr/>
        <a:lstStyle/>
        <a:p>
          <a:r>
            <a:rPr lang="fr-FR" sz="1600" b="1"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Appropriation de la grille issue de la Thèse d’un MG</a:t>
          </a:r>
        </a:p>
      </dgm:t>
    </dgm:pt>
    <dgm:pt modelId="{720425C1-BC03-4CC1-83B9-729B8BE2DE1C}" type="parTrans" cxnId="{2757EDA6-7155-4A78-A25C-F7C0670AEA96}">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1F0E9EF3-74C9-44C3-98B3-AF6ABCFB5546}" type="sibTrans" cxnId="{2757EDA6-7155-4A78-A25C-F7C0670AEA96}">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99159043-07CA-442F-B342-D6798B1FAB75}">
      <dgm:prSet phldrT="[Texte]" custT="1"/>
      <dgm:spPr/>
      <dgm:t>
        <a:bodyPr/>
        <a:lstStyle/>
        <a:p>
          <a:r>
            <a:rPr lang="fr-FR" sz="1600" b="1"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Consolidation de la grille avec des équipes d’oncogénétique du Grand Est</a:t>
          </a:r>
        </a:p>
      </dgm:t>
    </dgm:pt>
    <dgm:pt modelId="{57AE9579-256D-428D-A81C-437DFAE77603}" type="parTrans" cxnId="{E70259CC-D29E-41AE-B841-6731E6F6508D}">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4A366498-5177-4201-AAA8-5FBD72839AF2}" type="sibTrans" cxnId="{E70259CC-D29E-41AE-B841-6731E6F6508D}">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8A1D6A65-0AF3-4A23-B4BE-97BCDA6EDC38}">
      <dgm:prSet phldrT="[Texte]" custT="1"/>
      <dgm:spPr/>
      <dgm:t>
        <a:bodyPr/>
        <a:lstStyle/>
        <a:p>
          <a:r>
            <a:rPr lang="fr-FR" sz="1600" b="1"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Test de la grille auprès des MG</a:t>
          </a:r>
        </a:p>
      </dgm:t>
    </dgm:pt>
    <dgm:pt modelId="{43095718-D7DF-4EB0-847C-F51371FAB81C}" type="parTrans" cxnId="{D1F4E27D-028A-4EEA-9E9F-B330F403974F}">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DD21BF32-F88B-462F-8E0A-9964E49E7A4E}" type="sibTrans" cxnId="{D1F4E27D-028A-4EEA-9E9F-B330F403974F}">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1F1A797C-6D3F-458D-96FF-199A4CFECE26}">
      <dgm:prSet phldrT="[Texte]" custT="1"/>
      <dgm:spPr/>
      <dgm:t>
        <a:bodyPr/>
        <a:lstStyle/>
        <a:p>
          <a:r>
            <a:rPr lang="fr-FR" sz="1600" b="1"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Ajustement de la grille</a:t>
          </a:r>
        </a:p>
      </dgm:t>
    </dgm:pt>
    <dgm:pt modelId="{018CA376-391B-4A9C-B7B9-FDBB3D547F25}" type="parTrans" cxnId="{D436B571-9295-49F3-9A36-657EBEB09E1B}">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41B91371-167B-4262-B761-04E0B566D1C8}" type="sibTrans" cxnId="{D436B571-9295-49F3-9A36-657EBEB09E1B}">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2FB5D5A9-CF42-4D3F-AD63-ECCC1B72F3F1}">
      <dgm:prSet phldrT="[Texte]" custT="1"/>
      <dgm:spPr/>
      <dgm:t>
        <a:bodyPr/>
        <a:lstStyle/>
        <a:p>
          <a:r>
            <a:rPr lang="fr-FR" sz="1600" b="1"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Diffusion </a:t>
          </a:r>
          <a:r>
            <a:rPr lang="fr-FR" sz="1200" b="1" i="1"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(Recherche outil web en cours)</a:t>
          </a:r>
          <a:endParaRPr lang="fr-FR" sz="1600" b="1" i="1"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572E2D64-FD8B-4FDE-8734-2E6BAA1BA24C}" type="parTrans" cxnId="{F8A78B14-6F27-475A-9616-9763D7518976}">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2DA8D94B-3666-40CE-9E9E-18D6E4AF2BF9}" type="sibTrans" cxnId="{F8A78B14-6F27-475A-9616-9763D7518976}">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22C6E945-706C-4D98-9319-7CCAAF0A4A17}">
      <dgm:prSet phldrT="[Texte]"/>
      <dgm:spPr/>
      <dgm:t>
        <a:bodyPr/>
        <a:lstStyle/>
        <a:p>
          <a:endParaRPr lang="fr-FR" sz="4000" b="1"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277889C6-4945-4175-974A-EE44F4602813}" type="parTrans" cxnId="{AB92D8A0-3440-4391-9886-A8712EB69231}">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71E5875E-C25D-4B56-B379-2557E822823E}" type="sibTrans" cxnId="{AB92D8A0-3440-4391-9886-A8712EB69231}">
      <dgm:prSet/>
      <dgm:spPr/>
      <dgm:t>
        <a:bodyPr/>
        <a:lstStyle/>
        <a:p>
          <a:endParaRPr lang="fr-FR" sz="40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DBEC2919-5B05-4080-955A-826072F5CEEA}" type="pres">
      <dgm:prSet presAssocID="{C4D10D91-52BC-4C64-8A4D-2405378944EE}" presName="arrowDiagram" presStyleCnt="0">
        <dgm:presLayoutVars>
          <dgm:chMax val="5"/>
          <dgm:dir/>
          <dgm:resizeHandles val="exact"/>
        </dgm:presLayoutVars>
      </dgm:prSet>
      <dgm:spPr/>
    </dgm:pt>
    <dgm:pt modelId="{4BC9FC1B-5515-4CC7-95B9-AEB3EAED4C81}" type="pres">
      <dgm:prSet presAssocID="{C4D10D91-52BC-4C64-8A4D-2405378944EE}" presName="arrow" presStyleLbl="bgShp" presStyleIdx="0" presStyleCnt="1"/>
      <dgm:spPr/>
    </dgm:pt>
    <dgm:pt modelId="{A6700BD9-5505-4C7A-AB7B-81CFE9321C2C}" type="pres">
      <dgm:prSet presAssocID="{C4D10D91-52BC-4C64-8A4D-2405378944EE}" presName="arrowDiagram5" presStyleCnt="0"/>
      <dgm:spPr/>
    </dgm:pt>
    <dgm:pt modelId="{AF7886EE-38EC-45F9-8D61-5A27047EDC21}" type="pres">
      <dgm:prSet presAssocID="{A1250838-C93A-497D-BCE0-ADF391CF2F79}" presName="bullet5a" presStyleLbl="node1" presStyleIdx="0" presStyleCnt="5"/>
      <dgm:spPr/>
    </dgm:pt>
    <dgm:pt modelId="{2EBBB59C-82A6-4368-94A3-8460FC1A003E}" type="pres">
      <dgm:prSet presAssocID="{A1250838-C93A-497D-BCE0-ADF391CF2F79}" presName="textBox5a" presStyleLbl="revTx" presStyleIdx="0" presStyleCnt="5" custScaleX="306168" custLinFactX="5317" custLinFactNeighborX="100000" custLinFactNeighborY="-184">
        <dgm:presLayoutVars>
          <dgm:bulletEnabled val="1"/>
        </dgm:presLayoutVars>
      </dgm:prSet>
      <dgm:spPr/>
    </dgm:pt>
    <dgm:pt modelId="{39E4F378-13B1-483E-9BB0-934446EE9261}" type="pres">
      <dgm:prSet presAssocID="{99159043-07CA-442F-B342-D6798B1FAB75}" presName="bullet5b" presStyleLbl="node1" presStyleIdx="1" presStyleCnt="5"/>
      <dgm:spPr/>
    </dgm:pt>
    <dgm:pt modelId="{379344E0-C0AF-4C89-92D0-A64BB6E7744F}" type="pres">
      <dgm:prSet presAssocID="{99159043-07CA-442F-B342-D6798B1FAB75}" presName="textBox5b" presStyleLbl="revTx" presStyleIdx="1" presStyleCnt="5" custScaleX="244636" custLinFactNeighborX="77330" custLinFactNeighborY="458">
        <dgm:presLayoutVars>
          <dgm:bulletEnabled val="1"/>
        </dgm:presLayoutVars>
      </dgm:prSet>
      <dgm:spPr/>
    </dgm:pt>
    <dgm:pt modelId="{CEF3991B-E192-47A7-A12A-902C59A97B6B}" type="pres">
      <dgm:prSet presAssocID="{8A1D6A65-0AF3-4A23-B4BE-97BCDA6EDC38}" presName="bullet5c" presStyleLbl="node1" presStyleIdx="2" presStyleCnt="5"/>
      <dgm:spPr/>
    </dgm:pt>
    <dgm:pt modelId="{59B28C6F-7C65-4B3F-8AA7-50BD681100E0}" type="pres">
      <dgm:prSet presAssocID="{8A1D6A65-0AF3-4A23-B4BE-97BCDA6EDC38}" presName="textBox5c" presStyleLbl="revTx" presStyleIdx="2" presStyleCnt="5" custScaleX="180504" custLinFactNeighborX="41647" custLinFactNeighborY="7573">
        <dgm:presLayoutVars>
          <dgm:bulletEnabled val="1"/>
        </dgm:presLayoutVars>
      </dgm:prSet>
      <dgm:spPr/>
    </dgm:pt>
    <dgm:pt modelId="{F5E5B5E9-F315-43C8-9A40-72946B912FF0}" type="pres">
      <dgm:prSet presAssocID="{1F1A797C-6D3F-458D-96FF-199A4CFECE26}" presName="bullet5d" presStyleLbl="node1" presStyleIdx="3" presStyleCnt="5" custLinFactX="12230" custLinFactNeighborX="100000" custLinFactNeighborY="-34830"/>
      <dgm:spPr/>
    </dgm:pt>
    <dgm:pt modelId="{72BEE53A-00FA-4F95-A78B-A0F8A311167E}" type="pres">
      <dgm:prSet presAssocID="{1F1A797C-6D3F-458D-96FF-199A4CFECE26}" presName="textBox5d" presStyleLbl="revTx" presStyleIdx="3" presStyleCnt="5" custScaleX="180436" custLinFactNeighborX="67183" custLinFactNeighborY="2292">
        <dgm:presLayoutVars>
          <dgm:bulletEnabled val="1"/>
        </dgm:presLayoutVars>
      </dgm:prSet>
      <dgm:spPr/>
    </dgm:pt>
    <dgm:pt modelId="{E786741B-A667-4ADD-BA5F-BCF03721456A}" type="pres">
      <dgm:prSet presAssocID="{2FB5D5A9-CF42-4D3F-AD63-ECCC1B72F3F1}" presName="bullet5e" presStyleLbl="node1" presStyleIdx="4" presStyleCnt="5" custLinFactX="10858" custLinFactNeighborX="100000" custLinFactNeighborY="-19742"/>
      <dgm:spPr/>
    </dgm:pt>
    <dgm:pt modelId="{1802728C-0A65-4C9F-A762-F1F34A7FABEA}" type="pres">
      <dgm:prSet presAssocID="{2FB5D5A9-CF42-4D3F-AD63-ECCC1B72F3F1}" presName="textBox5e" presStyleLbl="revTx" presStyleIdx="4" presStyleCnt="5" custScaleX="207982" custLinFactX="7373" custLinFactNeighborX="100000" custLinFactNeighborY="-7302">
        <dgm:presLayoutVars>
          <dgm:bulletEnabled val="1"/>
        </dgm:presLayoutVars>
      </dgm:prSet>
      <dgm:spPr/>
    </dgm:pt>
  </dgm:ptLst>
  <dgm:cxnLst>
    <dgm:cxn modelId="{BCD50406-D05C-469A-B412-25194B4A576F}" type="presOf" srcId="{8A1D6A65-0AF3-4A23-B4BE-97BCDA6EDC38}" destId="{59B28C6F-7C65-4B3F-8AA7-50BD681100E0}" srcOrd="0" destOrd="0" presId="urn:microsoft.com/office/officeart/2005/8/layout/arrow2"/>
    <dgm:cxn modelId="{F8A78B14-6F27-475A-9616-9763D7518976}" srcId="{C4D10D91-52BC-4C64-8A4D-2405378944EE}" destId="{2FB5D5A9-CF42-4D3F-AD63-ECCC1B72F3F1}" srcOrd="4" destOrd="0" parTransId="{572E2D64-FD8B-4FDE-8734-2E6BAA1BA24C}" sibTransId="{2DA8D94B-3666-40CE-9E9E-18D6E4AF2BF9}"/>
    <dgm:cxn modelId="{6A87B63E-1778-4A1C-9C2F-6AA1DF706176}" type="presOf" srcId="{C4D10D91-52BC-4C64-8A4D-2405378944EE}" destId="{DBEC2919-5B05-4080-955A-826072F5CEEA}" srcOrd="0" destOrd="0" presId="urn:microsoft.com/office/officeart/2005/8/layout/arrow2"/>
    <dgm:cxn modelId="{D436B571-9295-49F3-9A36-657EBEB09E1B}" srcId="{C4D10D91-52BC-4C64-8A4D-2405378944EE}" destId="{1F1A797C-6D3F-458D-96FF-199A4CFECE26}" srcOrd="3" destOrd="0" parTransId="{018CA376-391B-4A9C-B7B9-FDBB3D547F25}" sibTransId="{41B91371-167B-4262-B761-04E0B566D1C8}"/>
    <dgm:cxn modelId="{D1F4E27D-028A-4EEA-9E9F-B330F403974F}" srcId="{C4D10D91-52BC-4C64-8A4D-2405378944EE}" destId="{8A1D6A65-0AF3-4A23-B4BE-97BCDA6EDC38}" srcOrd="2" destOrd="0" parTransId="{43095718-D7DF-4EB0-847C-F51371FAB81C}" sibTransId="{DD21BF32-F88B-462F-8E0A-9964E49E7A4E}"/>
    <dgm:cxn modelId="{E14D8D86-5043-4FDF-859F-CFF9E8561C3C}" type="presOf" srcId="{1F1A797C-6D3F-458D-96FF-199A4CFECE26}" destId="{72BEE53A-00FA-4F95-A78B-A0F8A311167E}" srcOrd="0" destOrd="0" presId="urn:microsoft.com/office/officeart/2005/8/layout/arrow2"/>
    <dgm:cxn modelId="{8F44979C-F880-42CE-898D-E77D5C76EC73}" type="presOf" srcId="{99159043-07CA-442F-B342-D6798B1FAB75}" destId="{379344E0-C0AF-4C89-92D0-A64BB6E7744F}" srcOrd="0" destOrd="0" presId="urn:microsoft.com/office/officeart/2005/8/layout/arrow2"/>
    <dgm:cxn modelId="{AB92D8A0-3440-4391-9886-A8712EB69231}" srcId="{C4D10D91-52BC-4C64-8A4D-2405378944EE}" destId="{22C6E945-706C-4D98-9319-7CCAAF0A4A17}" srcOrd="5" destOrd="0" parTransId="{277889C6-4945-4175-974A-EE44F4602813}" sibTransId="{71E5875E-C25D-4B56-B379-2557E822823E}"/>
    <dgm:cxn modelId="{2757EDA6-7155-4A78-A25C-F7C0670AEA96}" srcId="{C4D10D91-52BC-4C64-8A4D-2405378944EE}" destId="{A1250838-C93A-497D-BCE0-ADF391CF2F79}" srcOrd="0" destOrd="0" parTransId="{720425C1-BC03-4CC1-83B9-729B8BE2DE1C}" sibTransId="{1F0E9EF3-74C9-44C3-98B3-AF6ABCFB5546}"/>
    <dgm:cxn modelId="{ED27D5C0-24AC-4C9F-B44A-859C01BC3BB5}" type="presOf" srcId="{2FB5D5A9-CF42-4D3F-AD63-ECCC1B72F3F1}" destId="{1802728C-0A65-4C9F-A762-F1F34A7FABEA}" srcOrd="0" destOrd="0" presId="urn:microsoft.com/office/officeart/2005/8/layout/arrow2"/>
    <dgm:cxn modelId="{E70259CC-D29E-41AE-B841-6731E6F6508D}" srcId="{C4D10D91-52BC-4C64-8A4D-2405378944EE}" destId="{99159043-07CA-442F-B342-D6798B1FAB75}" srcOrd="1" destOrd="0" parTransId="{57AE9579-256D-428D-A81C-437DFAE77603}" sibTransId="{4A366498-5177-4201-AAA8-5FBD72839AF2}"/>
    <dgm:cxn modelId="{0373BEEE-F7B5-4F0F-AB49-4097C98435E5}" type="presOf" srcId="{A1250838-C93A-497D-BCE0-ADF391CF2F79}" destId="{2EBBB59C-82A6-4368-94A3-8460FC1A003E}" srcOrd="0" destOrd="0" presId="urn:microsoft.com/office/officeart/2005/8/layout/arrow2"/>
    <dgm:cxn modelId="{5DC89A8F-1600-42B5-BF3C-9AA1E83FDB34}" type="presParOf" srcId="{DBEC2919-5B05-4080-955A-826072F5CEEA}" destId="{4BC9FC1B-5515-4CC7-95B9-AEB3EAED4C81}" srcOrd="0" destOrd="0" presId="urn:microsoft.com/office/officeart/2005/8/layout/arrow2"/>
    <dgm:cxn modelId="{F6C5556F-ED8F-441B-942D-C31A481717A6}" type="presParOf" srcId="{DBEC2919-5B05-4080-955A-826072F5CEEA}" destId="{A6700BD9-5505-4C7A-AB7B-81CFE9321C2C}" srcOrd="1" destOrd="0" presId="urn:microsoft.com/office/officeart/2005/8/layout/arrow2"/>
    <dgm:cxn modelId="{7F659AE1-F4CA-4FBA-B660-84CABEE6E10E}" type="presParOf" srcId="{A6700BD9-5505-4C7A-AB7B-81CFE9321C2C}" destId="{AF7886EE-38EC-45F9-8D61-5A27047EDC21}" srcOrd="0" destOrd="0" presId="urn:microsoft.com/office/officeart/2005/8/layout/arrow2"/>
    <dgm:cxn modelId="{4A59E23B-DEB9-4DB8-B824-41DFF836BA5D}" type="presParOf" srcId="{A6700BD9-5505-4C7A-AB7B-81CFE9321C2C}" destId="{2EBBB59C-82A6-4368-94A3-8460FC1A003E}" srcOrd="1" destOrd="0" presId="urn:microsoft.com/office/officeart/2005/8/layout/arrow2"/>
    <dgm:cxn modelId="{CCC807D4-ABA8-444C-8594-C2CDB50F2F52}" type="presParOf" srcId="{A6700BD9-5505-4C7A-AB7B-81CFE9321C2C}" destId="{39E4F378-13B1-483E-9BB0-934446EE9261}" srcOrd="2" destOrd="0" presId="urn:microsoft.com/office/officeart/2005/8/layout/arrow2"/>
    <dgm:cxn modelId="{81C7537D-C3FD-41EB-9AAE-1E34B4B18D52}" type="presParOf" srcId="{A6700BD9-5505-4C7A-AB7B-81CFE9321C2C}" destId="{379344E0-C0AF-4C89-92D0-A64BB6E7744F}" srcOrd="3" destOrd="0" presId="urn:microsoft.com/office/officeart/2005/8/layout/arrow2"/>
    <dgm:cxn modelId="{9A41F805-7E12-45B2-BB0C-6181D51BE116}" type="presParOf" srcId="{A6700BD9-5505-4C7A-AB7B-81CFE9321C2C}" destId="{CEF3991B-E192-47A7-A12A-902C59A97B6B}" srcOrd="4" destOrd="0" presId="urn:microsoft.com/office/officeart/2005/8/layout/arrow2"/>
    <dgm:cxn modelId="{0CB07EA8-296A-4622-A884-011544F5FF34}" type="presParOf" srcId="{A6700BD9-5505-4C7A-AB7B-81CFE9321C2C}" destId="{59B28C6F-7C65-4B3F-8AA7-50BD681100E0}" srcOrd="5" destOrd="0" presId="urn:microsoft.com/office/officeart/2005/8/layout/arrow2"/>
    <dgm:cxn modelId="{888CA614-E094-43A0-85A6-4B52D3288C9F}" type="presParOf" srcId="{A6700BD9-5505-4C7A-AB7B-81CFE9321C2C}" destId="{F5E5B5E9-F315-43C8-9A40-72946B912FF0}" srcOrd="6" destOrd="0" presId="urn:microsoft.com/office/officeart/2005/8/layout/arrow2"/>
    <dgm:cxn modelId="{608E5DEA-16EC-46F2-B448-AF4472C92CCC}" type="presParOf" srcId="{A6700BD9-5505-4C7A-AB7B-81CFE9321C2C}" destId="{72BEE53A-00FA-4F95-A78B-A0F8A311167E}" srcOrd="7" destOrd="0" presId="urn:microsoft.com/office/officeart/2005/8/layout/arrow2"/>
    <dgm:cxn modelId="{D77D4444-7A4F-4393-A019-BADDCF133457}" type="presParOf" srcId="{A6700BD9-5505-4C7A-AB7B-81CFE9321C2C}" destId="{E786741B-A667-4ADD-BA5F-BCF03721456A}" srcOrd="8" destOrd="0" presId="urn:microsoft.com/office/officeart/2005/8/layout/arrow2"/>
    <dgm:cxn modelId="{76C5CB9A-E989-4F0C-9838-A46E0F54EF3E}" type="presParOf" srcId="{A6700BD9-5505-4C7A-AB7B-81CFE9321C2C}" destId="{1802728C-0A65-4C9F-A762-F1F34A7FABEA}"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75507CA-875D-49BF-8C31-19C3532B334A}"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fr-FR"/>
        </a:p>
      </dgm:t>
    </dgm:pt>
    <dgm:pt modelId="{0EFB41F2-01F3-4F53-AECE-922C05A6FB49}">
      <dgm:prSet custT="1"/>
      <dgm:spPr/>
      <dgm:t>
        <a:bodyPr/>
        <a:lstStyle/>
        <a:p>
          <a:pPr algn="ctr"/>
          <a:r>
            <a:rPr lang="fr-FR" sz="1200" b="1" i="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Groupes de cancers identiques ou apparentés</a:t>
          </a:r>
          <a:endParaRPr lang="fr-FR" sz="1200" b="1"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507ABCF1-7BBE-4E88-9CEB-9C66E70939EF}" type="parTrans" cxnId="{A4F08A6C-4B72-4ADA-B1E7-EE62A6D03D63}">
      <dgm:prSet/>
      <dgm:spPr/>
      <dgm:t>
        <a:bodyPr/>
        <a:lstStyle/>
        <a:p>
          <a:pPr algn="ctr"/>
          <a:endParaRPr lang="fr-FR" sz="11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3F1FFFE6-2021-4DDA-8D9C-91CE32D4BD1E}" type="sibTrans" cxnId="{A4F08A6C-4B72-4ADA-B1E7-EE62A6D03D63}">
      <dgm:prSet/>
      <dgm:spPr/>
      <dgm:t>
        <a:bodyPr/>
        <a:lstStyle/>
        <a:p>
          <a:pPr algn="ctr"/>
          <a:endParaRPr lang="fr-FR" sz="11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86D3D810-9E55-450B-81BA-1611DEF17123}">
      <dgm:prSet custT="1"/>
      <dgm:spPr/>
      <dgm:t>
        <a:bodyPr/>
        <a:lstStyle/>
        <a:p>
          <a:pPr algn="ctr"/>
          <a:r>
            <a:rPr lang="fr-FR" sz="1200" b="1" i="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Diagnostics à un âge plus jeune</a:t>
          </a:r>
          <a:endParaRPr lang="fr-FR" sz="1200" b="1"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5BED07CB-F334-40F0-9AB0-20BA7C3BC585}" type="parTrans" cxnId="{ACD2E310-D02A-4CBF-821E-9C38F7DB89DD}">
      <dgm:prSet/>
      <dgm:spPr/>
      <dgm:t>
        <a:bodyPr/>
        <a:lstStyle/>
        <a:p>
          <a:pPr algn="ctr"/>
          <a:endParaRPr lang="fr-FR" sz="11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F8441CB7-CF0F-4A64-BFD8-A157491348BF}" type="sibTrans" cxnId="{ACD2E310-D02A-4CBF-821E-9C38F7DB89DD}">
      <dgm:prSet/>
      <dgm:spPr/>
      <dgm:t>
        <a:bodyPr/>
        <a:lstStyle/>
        <a:p>
          <a:pPr algn="ctr"/>
          <a:endParaRPr lang="fr-FR" sz="11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84529FC0-E322-4C6F-B47C-3B85869F9FBC}">
      <dgm:prSet custT="1"/>
      <dgm:spPr/>
      <dgm:t>
        <a:bodyPr/>
        <a:lstStyle/>
        <a:p>
          <a:pPr algn="ctr"/>
          <a:r>
            <a:rPr lang="fr-FR" sz="1200" b="1" i="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Cancers multiples chez un même individu</a:t>
          </a:r>
          <a:endParaRPr lang="fr-FR" sz="1200" b="1"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C6F2D0E8-127C-4FF1-A4AA-8AF75B58E817}" type="parTrans" cxnId="{40AC67BA-994F-40A0-A946-1B1F3A236EA8}">
      <dgm:prSet/>
      <dgm:spPr/>
      <dgm:t>
        <a:bodyPr/>
        <a:lstStyle/>
        <a:p>
          <a:pPr algn="ctr"/>
          <a:endParaRPr lang="fr-FR" sz="11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96D61166-B609-4585-BB55-25D688811CD6}" type="sibTrans" cxnId="{40AC67BA-994F-40A0-A946-1B1F3A236EA8}">
      <dgm:prSet/>
      <dgm:spPr/>
      <dgm:t>
        <a:bodyPr/>
        <a:lstStyle/>
        <a:p>
          <a:pPr algn="ctr"/>
          <a:endParaRPr lang="fr-FR" sz="1100" b="1">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gm:t>
    </dgm:pt>
    <dgm:pt modelId="{8BD33874-A7BE-4B98-98EE-55568AEE05BC}" type="pres">
      <dgm:prSet presAssocID="{575507CA-875D-49BF-8C31-19C3532B334A}" presName="compositeShape" presStyleCnt="0">
        <dgm:presLayoutVars>
          <dgm:chMax val="7"/>
          <dgm:dir/>
          <dgm:resizeHandles val="exact"/>
        </dgm:presLayoutVars>
      </dgm:prSet>
      <dgm:spPr/>
    </dgm:pt>
    <dgm:pt modelId="{C5444C84-A8F9-4CB2-BEE4-EA98B19E48A3}" type="pres">
      <dgm:prSet presAssocID="{0EFB41F2-01F3-4F53-AECE-922C05A6FB49}" presName="circ1" presStyleLbl="vennNode1" presStyleIdx="0" presStyleCnt="3"/>
      <dgm:spPr/>
    </dgm:pt>
    <dgm:pt modelId="{5CEFC05C-F5F7-4F31-ACB7-371AF8781656}" type="pres">
      <dgm:prSet presAssocID="{0EFB41F2-01F3-4F53-AECE-922C05A6FB49}" presName="circ1Tx" presStyleLbl="revTx" presStyleIdx="0" presStyleCnt="0">
        <dgm:presLayoutVars>
          <dgm:chMax val="0"/>
          <dgm:chPref val="0"/>
          <dgm:bulletEnabled val="1"/>
        </dgm:presLayoutVars>
      </dgm:prSet>
      <dgm:spPr/>
    </dgm:pt>
    <dgm:pt modelId="{6D4ACA16-5BD2-40AE-B3CF-AF3C3E134714}" type="pres">
      <dgm:prSet presAssocID="{86D3D810-9E55-450B-81BA-1611DEF17123}" presName="circ2" presStyleLbl="vennNode1" presStyleIdx="1" presStyleCnt="3"/>
      <dgm:spPr/>
    </dgm:pt>
    <dgm:pt modelId="{785E186D-F884-431E-9143-9AA44A86ACB1}" type="pres">
      <dgm:prSet presAssocID="{86D3D810-9E55-450B-81BA-1611DEF17123}" presName="circ2Tx" presStyleLbl="revTx" presStyleIdx="0" presStyleCnt="0">
        <dgm:presLayoutVars>
          <dgm:chMax val="0"/>
          <dgm:chPref val="0"/>
          <dgm:bulletEnabled val="1"/>
        </dgm:presLayoutVars>
      </dgm:prSet>
      <dgm:spPr/>
    </dgm:pt>
    <dgm:pt modelId="{E432674A-1970-4610-80CB-3C18AC82C2DA}" type="pres">
      <dgm:prSet presAssocID="{84529FC0-E322-4C6F-B47C-3B85869F9FBC}" presName="circ3" presStyleLbl="vennNode1" presStyleIdx="2" presStyleCnt="3"/>
      <dgm:spPr/>
    </dgm:pt>
    <dgm:pt modelId="{76AC4DC5-D97C-4379-95E4-7D357DE87964}" type="pres">
      <dgm:prSet presAssocID="{84529FC0-E322-4C6F-B47C-3B85869F9FBC}" presName="circ3Tx" presStyleLbl="revTx" presStyleIdx="0" presStyleCnt="0">
        <dgm:presLayoutVars>
          <dgm:chMax val="0"/>
          <dgm:chPref val="0"/>
          <dgm:bulletEnabled val="1"/>
        </dgm:presLayoutVars>
      </dgm:prSet>
      <dgm:spPr/>
    </dgm:pt>
  </dgm:ptLst>
  <dgm:cxnLst>
    <dgm:cxn modelId="{ACD2E310-D02A-4CBF-821E-9C38F7DB89DD}" srcId="{575507CA-875D-49BF-8C31-19C3532B334A}" destId="{86D3D810-9E55-450B-81BA-1611DEF17123}" srcOrd="1" destOrd="0" parTransId="{5BED07CB-F334-40F0-9AB0-20BA7C3BC585}" sibTransId="{F8441CB7-CF0F-4A64-BFD8-A157491348BF}"/>
    <dgm:cxn modelId="{8DC6E361-812E-4A5C-BA6A-17DB70C70F22}" type="presOf" srcId="{575507CA-875D-49BF-8C31-19C3532B334A}" destId="{8BD33874-A7BE-4B98-98EE-55568AEE05BC}" srcOrd="0" destOrd="0" presId="urn:microsoft.com/office/officeart/2005/8/layout/venn1"/>
    <dgm:cxn modelId="{F224A967-49CF-4026-A382-44697DA356F6}" type="presOf" srcId="{84529FC0-E322-4C6F-B47C-3B85869F9FBC}" destId="{76AC4DC5-D97C-4379-95E4-7D357DE87964}" srcOrd="1" destOrd="0" presId="urn:microsoft.com/office/officeart/2005/8/layout/venn1"/>
    <dgm:cxn modelId="{20AC9D49-76E7-4596-944C-C4AF3AF78A05}" type="presOf" srcId="{0EFB41F2-01F3-4F53-AECE-922C05A6FB49}" destId="{C5444C84-A8F9-4CB2-BEE4-EA98B19E48A3}" srcOrd="0" destOrd="0" presId="urn:microsoft.com/office/officeart/2005/8/layout/venn1"/>
    <dgm:cxn modelId="{A4F08A6C-4B72-4ADA-B1E7-EE62A6D03D63}" srcId="{575507CA-875D-49BF-8C31-19C3532B334A}" destId="{0EFB41F2-01F3-4F53-AECE-922C05A6FB49}" srcOrd="0" destOrd="0" parTransId="{507ABCF1-7BBE-4E88-9CEB-9C66E70939EF}" sibTransId="{3F1FFFE6-2021-4DDA-8D9C-91CE32D4BD1E}"/>
    <dgm:cxn modelId="{AE32B573-6B18-4E16-B30A-9E4A13532904}" type="presOf" srcId="{84529FC0-E322-4C6F-B47C-3B85869F9FBC}" destId="{E432674A-1970-4610-80CB-3C18AC82C2DA}" srcOrd="0" destOrd="0" presId="urn:microsoft.com/office/officeart/2005/8/layout/venn1"/>
    <dgm:cxn modelId="{A6F1AD9B-451F-4F39-B3F3-153EECAD1640}" type="presOf" srcId="{0EFB41F2-01F3-4F53-AECE-922C05A6FB49}" destId="{5CEFC05C-F5F7-4F31-ACB7-371AF8781656}" srcOrd="1" destOrd="0" presId="urn:microsoft.com/office/officeart/2005/8/layout/venn1"/>
    <dgm:cxn modelId="{E91DEFB0-8290-4A49-9FE2-D8AB2C87F2AF}" type="presOf" srcId="{86D3D810-9E55-450B-81BA-1611DEF17123}" destId="{785E186D-F884-431E-9143-9AA44A86ACB1}" srcOrd="1" destOrd="0" presId="urn:microsoft.com/office/officeart/2005/8/layout/venn1"/>
    <dgm:cxn modelId="{40AC67BA-994F-40A0-A946-1B1F3A236EA8}" srcId="{575507CA-875D-49BF-8C31-19C3532B334A}" destId="{84529FC0-E322-4C6F-B47C-3B85869F9FBC}" srcOrd="2" destOrd="0" parTransId="{C6F2D0E8-127C-4FF1-A4AA-8AF75B58E817}" sibTransId="{96D61166-B609-4585-BB55-25D688811CD6}"/>
    <dgm:cxn modelId="{7D9622EB-7033-43EE-AB2A-258BB0631F33}" type="presOf" srcId="{86D3D810-9E55-450B-81BA-1611DEF17123}" destId="{6D4ACA16-5BD2-40AE-B3CF-AF3C3E134714}" srcOrd="0" destOrd="0" presId="urn:microsoft.com/office/officeart/2005/8/layout/venn1"/>
    <dgm:cxn modelId="{135BEDE7-FA49-4FEE-94AF-9A39F16CE4FB}" type="presParOf" srcId="{8BD33874-A7BE-4B98-98EE-55568AEE05BC}" destId="{C5444C84-A8F9-4CB2-BEE4-EA98B19E48A3}" srcOrd="0" destOrd="0" presId="urn:microsoft.com/office/officeart/2005/8/layout/venn1"/>
    <dgm:cxn modelId="{04D08AAF-15C2-4A35-9BEC-1DD4C70EF410}" type="presParOf" srcId="{8BD33874-A7BE-4B98-98EE-55568AEE05BC}" destId="{5CEFC05C-F5F7-4F31-ACB7-371AF8781656}" srcOrd="1" destOrd="0" presId="urn:microsoft.com/office/officeart/2005/8/layout/venn1"/>
    <dgm:cxn modelId="{AF721A27-AC8C-403A-9637-28E06CD04A28}" type="presParOf" srcId="{8BD33874-A7BE-4B98-98EE-55568AEE05BC}" destId="{6D4ACA16-5BD2-40AE-B3CF-AF3C3E134714}" srcOrd="2" destOrd="0" presId="urn:microsoft.com/office/officeart/2005/8/layout/venn1"/>
    <dgm:cxn modelId="{F9A40D1D-5296-4810-8C3F-FBC6C5F79A3D}" type="presParOf" srcId="{8BD33874-A7BE-4B98-98EE-55568AEE05BC}" destId="{785E186D-F884-431E-9143-9AA44A86ACB1}" srcOrd="3" destOrd="0" presId="urn:microsoft.com/office/officeart/2005/8/layout/venn1"/>
    <dgm:cxn modelId="{0797D059-1A50-40F4-87CA-3171F5EDA86D}" type="presParOf" srcId="{8BD33874-A7BE-4B98-98EE-55568AEE05BC}" destId="{E432674A-1970-4610-80CB-3C18AC82C2DA}" srcOrd="4" destOrd="0" presId="urn:microsoft.com/office/officeart/2005/8/layout/venn1"/>
    <dgm:cxn modelId="{B076E9B5-51DB-4E52-AC31-05D8E5EBEB06}" type="presParOf" srcId="{8BD33874-A7BE-4B98-98EE-55568AEE05BC}" destId="{76AC4DC5-D97C-4379-95E4-7D357DE87964}"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89D5C8-BF11-4150-9D35-DE9560F22F5A}">
      <dsp:nvSpPr>
        <dsp:cNvPr id="0" name=""/>
        <dsp:cNvSpPr/>
      </dsp:nvSpPr>
      <dsp:spPr>
        <a:xfrm rot="5400000">
          <a:off x="-351952" y="354447"/>
          <a:ext cx="2346351" cy="1642446"/>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b="1" i="0" kern="1200" dirty="0">
              <a:latin typeface="Calibri Light" panose="020F0302020204030204" pitchFamily="34" charset="0"/>
              <a:ea typeface="Calibri Light" panose="020F0302020204030204" pitchFamily="34" charset="0"/>
              <a:cs typeface="Calibri Light" panose="020F0302020204030204" pitchFamily="34" charset="0"/>
            </a:rPr>
            <a:t>143 sites de consultation (103 villes)</a:t>
          </a:r>
        </a:p>
      </dsp:txBody>
      <dsp:txXfrm rot="-5400000">
        <a:off x="1" y="823717"/>
        <a:ext cx="1642446" cy="703905"/>
      </dsp:txXfrm>
    </dsp:sp>
    <dsp:sp modelId="{7AE78166-7D7F-463C-B92A-8C8829D54014}">
      <dsp:nvSpPr>
        <dsp:cNvPr id="0" name=""/>
        <dsp:cNvSpPr/>
      </dsp:nvSpPr>
      <dsp:spPr>
        <a:xfrm rot="5400000">
          <a:off x="4687231" y="-3042290"/>
          <a:ext cx="1525128" cy="7614698"/>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fr-FR" sz="1400" b="0" i="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Accueillir idéalement les Personnes malades (cas index) ou Personnes non malades  (apparentés)</a:t>
          </a:r>
          <a:endParaRPr lang="fr-FR" sz="140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114300" lvl="1" indent="-114300" algn="l" defTabSz="622300">
            <a:lnSpc>
              <a:spcPct val="90000"/>
            </a:lnSpc>
            <a:spcBef>
              <a:spcPct val="0"/>
            </a:spcBef>
            <a:spcAft>
              <a:spcPct val="15000"/>
            </a:spcAft>
            <a:buChar char="•"/>
          </a:pPr>
          <a:r>
            <a:rPr lang="fr-FR" sz="1400" b="0" i="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Reconstituer l’histoire personnelle et familiale </a:t>
          </a:r>
          <a:endParaRPr lang="fr-FR" sz="140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114300" lvl="1" indent="-114300" algn="l" defTabSz="622300">
            <a:lnSpc>
              <a:spcPct val="90000"/>
            </a:lnSpc>
            <a:spcBef>
              <a:spcPct val="0"/>
            </a:spcBef>
            <a:spcAft>
              <a:spcPct val="15000"/>
            </a:spcAft>
            <a:buChar char="•"/>
          </a:pPr>
          <a:r>
            <a:rPr lang="fr-FR" sz="1400" b="0" i="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Construire l'arbre généalogique de la famille</a:t>
          </a:r>
          <a:endParaRPr lang="fr-FR" sz="140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endParaRPr>
        </a:p>
        <a:p>
          <a:pPr marL="114300" lvl="1" indent="-114300" algn="l" defTabSz="622300">
            <a:lnSpc>
              <a:spcPct val="90000"/>
            </a:lnSpc>
            <a:spcBef>
              <a:spcPct val="0"/>
            </a:spcBef>
            <a:spcAft>
              <a:spcPct val="15000"/>
            </a:spcAft>
            <a:buChar char="•"/>
          </a:pPr>
          <a:r>
            <a:rPr lang="fr-FR" sz="140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Evaluer le risque potentiel</a:t>
          </a:r>
        </a:p>
        <a:p>
          <a:pPr marL="114300" lvl="1" indent="-114300" algn="l" defTabSz="622300">
            <a:lnSpc>
              <a:spcPct val="90000"/>
            </a:lnSpc>
            <a:spcBef>
              <a:spcPct val="0"/>
            </a:spcBef>
            <a:spcAft>
              <a:spcPct val="15000"/>
            </a:spcAft>
            <a:buChar char="•"/>
          </a:pPr>
          <a:r>
            <a:rPr lang="fr-FR" sz="140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Prescrire un éventuel test génétique</a:t>
          </a:r>
        </a:p>
        <a:p>
          <a:pPr marL="114300" lvl="1" indent="-114300" algn="l" defTabSz="622300">
            <a:lnSpc>
              <a:spcPct val="90000"/>
            </a:lnSpc>
            <a:spcBef>
              <a:spcPct val="0"/>
            </a:spcBef>
            <a:spcAft>
              <a:spcPct val="15000"/>
            </a:spcAft>
            <a:buChar char="•"/>
          </a:pPr>
          <a:r>
            <a:rPr lang="fr-FR" sz="140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Si une altération génétique constitutionnelle est identifiée </a:t>
          </a:r>
          <a:r>
            <a:rPr lang="fr-FR" sz="140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sym typeface="Wingdings 3" panose="05040102010807070707" pitchFamily="18" charset="2"/>
            </a:rPr>
            <a:t> </a:t>
          </a:r>
          <a:r>
            <a:rPr lang="fr-FR" sz="140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Assurer le suivi (Index + apparentés)</a:t>
          </a:r>
        </a:p>
      </dsp:txBody>
      <dsp:txXfrm rot="-5400000">
        <a:off x="1642447" y="76945"/>
        <a:ext cx="7540247" cy="1376226"/>
      </dsp:txXfrm>
    </dsp:sp>
    <dsp:sp modelId="{65F54047-4AD1-4FC6-8DC0-EF16C077FBC4}">
      <dsp:nvSpPr>
        <dsp:cNvPr id="0" name=""/>
        <dsp:cNvSpPr/>
      </dsp:nvSpPr>
      <dsp:spPr>
        <a:xfrm rot="5400000">
          <a:off x="-351952" y="2415973"/>
          <a:ext cx="2346351" cy="1642446"/>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b="1" i="0" kern="1200" dirty="0">
              <a:latin typeface="Calibri Light" panose="020F0302020204030204" pitchFamily="34" charset="0"/>
              <a:ea typeface="Calibri Light" panose="020F0302020204030204" pitchFamily="34" charset="0"/>
              <a:cs typeface="Calibri Light" panose="020F0302020204030204" pitchFamily="34" charset="0"/>
            </a:rPr>
            <a:t>26 laboratoires </a:t>
          </a:r>
          <a:r>
            <a:rPr lang="fr-FR" sz="1400" b="1" i="0" kern="1200" dirty="0"/>
            <a:t>académiques + quelques laboratoires privés </a:t>
          </a:r>
          <a:endParaRPr lang="fr-FR" sz="1400" b="1" kern="1200" dirty="0">
            <a:latin typeface="Calibri Light" panose="020F0302020204030204" pitchFamily="34" charset="0"/>
            <a:ea typeface="Calibri Light" panose="020F0302020204030204" pitchFamily="34" charset="0"/>
            <a:cs typeface="Calibri Light" panose="020F0302020204030204" pitchFamily="34" charset="0"/>
          </a:endParaRPr>
        </a:p>
      </dsp:txBody>
      <dsp:txXfrm rot="-5400000">
        <a:off x="1" y="2885243"/>
        <a:ext cx="1642446" cy="703905"/>
      </dsp:txXfrm>
    </dsp:sp>
    <dsp:sp modelId="{8287ADB4-15F7-4C23-A28D-CB327808E848}">
      <dsp:nvSpPr>
        <dsp:cNvPr id="0" name=""/>
        <dsp:cNvSpPr/>
      </dsp:nvSpPr>
      <dsp:spPr>
        <a:xfrm rot="5400000">
          <a:off x="4686830" y="-980363"/>
          <a:ext cx="1525930" cy="7614698"/>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fr-FR" sz="1400" b="0" i="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sym typeface="Wingdings 3" panose="05040102010807070707" pitchFamily="18" charset="2"/>
            </a:rPr>
            <a:t>T</a:t>
          </a:r>
          <a:r>
            <a:rPr lang="fr-FR" sz="1400" b="0" i="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ests génétiques prescrits </a:t>
          </a:r>
          <a:endParaRPr lang="fr-FR" sz="140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endParaRPr>
        </a:p>
      </dsp:txBody>
      <dsp:txXfrm rot="-5400000">
        <a:off x="1642446" y="2138511"/>
        <a:ext cx="7540208" cy="13769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01CF62-2028-4D07-BD35-A99ADCD6F8E3}">
      <dsp:nvSpPr>
        <dsp:cNvPr id="0" name=""/>
        <dsp:cNvSpPr/>
      </dsp:nvSpPr>
      <dsp:spPr>
        <a:xfrm>
          <a:off x="0" y="529554"/>
          <a:ext cx="10515600" cy="882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sp>
    <dsp:sp modelId="{C9095D77-1989-434F-8378-5269C6AA84F6}">
      <dsp:nvSpPr>
        <dsp:cNvPr id="0" name=""/>
        <dsp:cNvSpPr/>
      </dsp:nvSpPr>
      <dsp:spPr>
        <a:xfrm>
          <a:off x="525780" y="12954"/>
          <a:ext cx="7360920" cy="10332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fr-FR" sz="1500" b="0" i="0" kern="1200" dirty="0">
              <a:latin typeface="Calibri Light" panose="020F0302020204030204" pitchFamily="34" charset="0"/>
              <a:ea typeface="Calibri Light" panose="020F0302020204030204" pitchFamily="34" charset="0"/>
              <a:cs typeface="Calibri Light" panose="020F0302020204030204" pitchFamily="34" charset="0"/>
            </a:rPr>
            <a:t>L’orientation des patients à risque vers une consultation d’oncogénétique reste insuffisante.</a:t>
          </a:r>
          <a:endParaRPr lang="fr-FR" sz="1500" kern="1200" dirty="0">
            <a:latin typeface="Calibri Light" panose="020F0302020204030204" pitchFamily="34" charset="0"/>
            <a:ea typeface="Calibri Light" panose="020F0302020204030204" pitchFamily="34" charset="0"/>
            <a:cs typeface="Calibri Light" panose="020F0302020204030204" pitchFamily="34" charset="0"/>
          </a:endParaRPr>
        </a:p>
      </dsp:txBody>
      <dsp:txXfrm>
        <a:off x="576217" y="63391"/>
        <a:ext cx="7260046" cy="932326"/>
      </dsp:txXfrm>
    </dsp:sp>
    <dsp:sp modelId="{BF94FD63-E620-41E7-8D9A-95A6B1CBB9E5}">
      <dsp:nvSpPr>
        <dsp:cNvPr id="0" name=""/>
        <dsp:cNvSpPr/>
      </dsp:nvSpPr>
      <dsp:spPr>
        <a:xfrm>
          <a:off x="0" y="2117154"/>
          <a:ext cx="10515600" cy="882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sp>
    <dsp:sp modelId="{5577457E-E092-49B7-98E2-AC7E2F6B96D8}">
      <dsp:nvSpPr>
        <dsp:cNvPr id="0" name=""/>
        <dsp:cNvSpPr/>
      </dsp:nvSpPr>
      <dsp:spPr>
        <a:xfrm>
          <a:off x="525780" y="1600554"/>
          <a:ext cx="7360920" cy="10332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fr-FR" sz="1500" b="0" i="0" kern="1200">
              <a:latin typeface="Calibri Light" panose="020F0302020204030204" pitchFamily="34" charset="0"/>
              <a:ea typeface="Calibri Light" panose="020F0302020204030204" pitchFamily="34" charset="0"/>
              <a:cs typeface="Calibri Light" panose="020F0302020204030204" pitchFamily="34" charset="0"/>
            </a:rPr>
            <a:t>Le médecin généraliste est celui qui connait le mieux les familles, les patients et les pathologies cancéreuses rencontrées au sein d’une famille. Ces données sont souvent inexploitées. Il pourrait contribuer à améliorer le dépistage chez les personnes indemnes de toute pathologie cancéreuse en raison d’une histoire familiale de cancer.</a:t>
          </a:r>
          <a:endParaRPr lang="fr-FR" sz="1500" kern="1200">
            <a:latin typeface="Calibri Light" panose="020F0302020204030204" pitchFamily="34" charset="0"/>
            <a:ea typeface="Calibri Light" panose="020F0302020204030204" pitchFamily="34" charset="0"/>
            <a:cs typeface="Calibri Light" panose="020F0302020204030204" pitchFamily="34" charset="0"/>
          </a:endParaRPr>
        </a:p>
      </dsp:txBody>
      <dsp:txXfrm>
        <a:off x="576217" y="1650991"/>
        <a:ext cx="7260046" cy="932326"/>
      </dsp:txXfrm>
    </dsp:sp>
    <dsp:sp modelId="{95FD0DEB-BF8F-4508-B916-F78C17D86ACE}">
      <dsp:nvSpPr>
        <dsp:cNvPr id="0" name=""/>
        <dsp:cNvSpPr/>
      </dsp:nvSpPr>
      <dsp:spPr>
        <a:xfrm>
          <a:off x="0" y="3704754"/>
          <a:ext cx="10515600" cy="882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sp>
    <dsp:sp modelId="{D5304BDF-7800-4947-B97D-864F1CA27B30}">
      <dsp:nvSpPr>
        <dsp:cNvPr id="0" name=""/>
        <dsp:cNvSpPr/>
      </dsp:nvSpPr>
      <dsp:spPr>
        <a:xfrm>
          <a:off x="525780" y="3188154"/>
          <a:ext cx="7360920" cy="10332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fr-FR" sz="1500" b="0" i="0" kern="1200" dirty="0">
              <a:latin typeface="Calibri Light" panose="020F0302020204030204" pitchFamily="34" charset="0"/>
              <a:ea typeface="Calibri Light" panose="020F0302020204030204" pitchFamily="34" charset="0"/>
              <a:cs typeface="Calibri Light" panose="020F0302020204030204" pitchFamily="34" charset="0"/>
            </a:rPr>
            <a:t>Le médecin généraliste ne dispose pas d’outil simple pouvant le guider dans la détection et l’orientation des patients ayant des antécédents personnels ou familiaux faisant craindre une altération constitutionnelle responsable de cancers. </a:t>
          </a:r>
          <a:endParaRPr lang="fr-FR" sz="1500" kern="1200" dirty="0">
            <a:latin typeface="Calibri Light" panose="020F0302020204030204" pitchFamily="34" charset="0"/>
            <a:ea typeface="Calibri Light" panose="020F0302020204030204" pitchFamily="34" charset="0"/>
            <a:cs typeface="Calibri Light" panose="020F0302020204030204" pitchFamily="34" charset="0"/>
          </a:endParaRPr>
        </a:p>
      </dsp:txBody>
      <dsp:txXfrm>
        <a:off x="576217" y="3238591"/>
        <a:ext cx="7260046" cy="9323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CBA3F7-B2F1-4C5F-A3AB-D1A4827FD7C6}">
      <dsp:nvSpPr>
        <dsp:cNvPr id="0" name=""/>
        <dsp:cNvSpPr/>
      </dsp:nvSpPr>
      <dsp:spPr>
        <a:xfrm>
          <a:off x="788669" y="0"/>
          <a:ext cx="8938260" cy="3613532"/>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D17AAE-8499-49FB-B0AA-9D98D930242B}">
      <dsp:nvSpPr>
        <dsp:cNvPr id="0" name=""/>
        <dsp:cNvSpPr/>
      </dsp:nvSpPr>
      <dsp:spPr>
        <a:xfrm>
          <a:off x="128" y="1084059"/>
          <a:ext cx="5129435" cy="144541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Favoriser l’identification et l’orientation des patients dans le parcours de dépistage en oncogénétique par le médecin généraliste </a:t>
          </a:r>
          <a:r>
            <a:rPr lang="fr-FR" sz="1600" kern="1200">
              <a:sym typeface="Wingdings" panose="05000000000000000000" pitchFamily="2" charset="2"/>
            </a:rPr>
            <a:t></a:t>
          </a:r>
          <a:r>
            <a:rPr lang="fr-FR" sz="1600" kern="1200"/>
            <a:t> Accompagner et inciter les médecins généralistes au repérage et à l’orientation directe des patients à risque vers le dispositif d’oncogénétique. </a:t>
          </a:r>
        </a:p>
      </dsp:txBody>
      <dsp:txXfrm>
        <a:off x="70687" y="1154618"/>
        <a:ext cx="4988317" cy="1304294"/>
      </dsp:txXfrm>
    </dsp:sp>
    <dsp:sp modelId="{91666F96-5092-45FF-90CE-EE5E1D96597D}">
      <dsp:nvSpPr>
        <dsp:cNvPr id="0" name=""/>
        <dsp:cNvSpPr/>
      </dsp:nvSpPr>
      <dsp:spPr>
        <a:xfrm>
          <a:off x="5386035" y="1084059"/>
          <a:ext cx="5129435" cy="144541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dirty="0"/>
            <a:t>Assurer une détection plus précoce des cancers qualifiés de mauvais pronostics (notamment ceux du Pancréas)</a:t>
          </a:r>
        </a:p>
      </dsp:txBody>
      <dsp:txXfrm>
        <a:off x="5456594" y="1154618"/>
        <a:ext cx="4988317" cy="13042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CBA3F7-B2F1-4C5F-A3AB-D1A4827FD7C6}">
      <dsp:nvSpPr>
        <dsp:cNvPr id="0" name=""/>
        <dsp:cNvSpPr/>
      </dsp:nvSpPr>
      <dsp:spPr>
        <a:xfrm>
          <a:off x="788669" y="0"/>
          <a:ext cx="8938260" cy="3613532"/>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E1D87D-95EB-4ECC-BD89-13C671CAF70D}">
      <dsp:nvSpPr>
        <dsp:cNvPr id="0" name=""/>
        <dsp:cNvSpPr/>
      </dsp:nvSpPr>
      <dsp:spPr>
        <a:xfrm>
          <a:off x="824740" y="1084059"/>
          <a:ext cx="4304823" cy="144541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b="0" i="0" kern="1200" dirty="0"/>
            <a:t>Proposer aux médecins généralistes un outil simple d’aide à l’évaluation du risque de prédisposition de cancer héréditaire chez un patient </a:t>
          </a:r>
        </a:p>
        <a:p>
          <a:pPr marL="0" lvl="0" indent="0" algn="ctr" defTabSz="666750">
            <a:lnSpc>
              <a:spcPct val="90000"/>
            </a:lnSpc>
            <a:spcBef>
              <a:spcPct val="0"/>
            </a:spcBef>
            <a:spcAft>
              <a:spcPct val="35000"/>
            </a:spcAft>
            <a:buNone/>
          </a:pPr>
          <a:r>
            <a:rPr lang="fr-FR" sz="1500" b="0" i="0" kern="1200" dirty="0"/>
            <a:t>et à son orientation vers une consultation d’oncogénétique</a:t>
          </a:r>
          <a:endParaRPr lang="fr-FR" sz="1500" kern="1200" dirty="0"/>
        </a:p>
      </dsp:txBody>
      <dsp:txXfrm>
        <a:off x="895299" y="1154618"/>
        <a:ext cx="4163705" cy="1304294"/>
      </dsp:txXfrm>
    </dsp:sp>
    <dsp:sp modelId="{01EB3F7F-1053-479E-9842-F56D25D97B6D}">
      <dsp:nvSpPr>
        <dsp:cNvPr id="0" name=""/>
        <dsp:cNvSpPr/>
      </dsp:nvSpPr>
      <dsp:spPr>
        <a:xfrm>
          <a:off x="5386035" y="1084059"/>
          <a:ext cx="4304823" cy="144541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b="0" i="0" kern="1200"/>
            <a:t>Accompagner cet outil d’actions de sensibilisation / formation </a:t>
          </a:r>
          <a:endParaRPr lang="fr-FR" sz="1500" kern="1200"/>
        </a:p>
      </dsp:txBody>
      <dsp:txXfrm>
        <a:off x="5456594" y="1154618"/>
        <a:ext cx="4163705" cy="130429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C9FC1B-5515-4CC7-95B9-AEB3EAED4C81}">
      <dsp:nvSpPr>
        <dsp:cNvPr id="0" name=""/>
        <dsp:cNvSpPr/>
      </dsp:nvSpPr>
      <dsp:spPr>
        <a:xfrm>
          <a:off x="4631107" y="0"/>
          <a:ext cx="7939508" cy="496219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7886EE-38EC-45F9-8D61-5A27047EDC21}">
      <dsp:nvSpPr>
        <dsp:cNvPr id="0" name=""/>
        <dsp:cNvSpPr/>
      </dsp:nvSpPr>
      <dsp:spPr>
        <a:xfrm>
          <a:off x="5413149" y="3689886"/>
          <a:ext cx="182608" cy="18260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BBB59C-82A6-4368-94A3-8460FC1A003E}">
      <dsp:nvSpPr>
        <dsp:cNvPr id="0" name=""/>
        <dsp:cNvSpPr/>
      </dsp:nvSpPr>
      <dsp:spPr>
        <a:xfrm>
          <a:off x="5527678" y="3779018"/>
          <a:ext cx="3184378" cy="1181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761" tIns="0" rIns="0" bIns="0" numCol="1" spcCol="1270" anchor="t" anchorCtr="0">
          <a:noAutofit/>
        </a:bodyPr>
        <a:lstStyle/>
        <a:p>
          <a:pPr marL="0" lvl="0" indent="0" algn="l" defTabSz="711200">
            <a:lnSpc>
              <a:spcPct val="90000"/>
            </a:lnSpc>
            <a:spcBef>
              <a:spcPct val="0"/>
            </a:spcBef>
            <a:spcAft>
              <a:spcPct val="35000"/>
            </a:spcAft>
            <a:buNone/>
          </a:pPr>
          <a:r>
            <a:rPr lang="fr-FR" sz="1600" b="1"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Appropriation de la grille issue de la Thèse d’un MG</a:t>
          </a:r>
        </a:p>
      </dsp:txBody>
      <dsp:txXfrm>
        <a:off x="5527678" y="3779018"/>
        <a:ext cx="3184378" cy="1181001"/>
      </dsp:txXfrm>
    </dsp:sp>
    <dsp:sp modelId="{39E4F378-13B1-483E-9BB0-934446EE9261}">
      <dsp:nvSpPr>
        <dsp:cNvPr id="0" name=""/>
        <dsp:cNvSpPr/>
      </dsp:nvSpPr>
      <dsp:spPr>
        <a:xfrm>
          <a:off x="6401618" y="2740122"/>
          <a:ext cx="285822" cy="285822"/>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79344E0-C0AF-4C89-92D0-A64BB6E7744F}">
      <dsp:nvSpPr>
        <dsp:cNvPr id="0" name=""/>
        <dsp:cNvSpPr/>
      </dsp:nvSpPr>
      <dsp:spPr>
        <a:xfrm>
          <a:off x="6610585" y="2883034"/>
          <a:ext cx="3224200" cy="20791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451" tIns="0" rIns="0" bIns="0" numCol="1" spcCol="1270" anchor="t" anchorCtr="0">
          <a:noAutofit/>
        </a:bodyPr>
        <a:lstStyle/>
        <a:p>
          <a:pPr marL="0" lvl="0" indent="0" algn="l" defTabSz="711200">
            <a:lnSpc>
              <a:spcPct val="90000"/>
            </a:lnSpc>
            <a:spcBef>
              <a:spcPct val="0"/>
            </a:spcBef>
            <a:spcAft>
              <a:spcPct val="35000"/>
            </a:spcAft>
            <a:buNone/>
          </a:pPr>
          <a:r>
            <a:rPr lang="fr-FR" sz="1600" b="1"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Consolidation de la grille avec des équipes d’oncogénétique du Grand Est</a:t>
          </a:r>
        </a:p>
      </dsp:txBody>
      <dsp:txXfrm>
        <a:off x="6610585" y="2883034"/>
        <a:ext cx="3224200" cy="2079158"/>
      </dsp:txXfrm>
    </dsp:sp>
    <dsp:sp modelId="{CEF3991B-E192-47A7-A12A-902C59A97B6B}">
      <dsp:nvSpPr>
        <dsp:cNvPr id="0" name=""/>
        <dsp:cNvSpPr/>
      </dsp:nvSpPr>
      <dsp:spPr>
        <a:xfrm>
          <a:off x="7671939" y="1982892"/>
          <a:ext cx="381096" cy="38109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B28C6F-7C65-4B3F-8AA7-50BD681100E0}">
      <dsp:nvSpPr>
        <dsp:cNvPr id="0" name=""/>
        <dsp:cNvSpPr/>
      </dsp:nvSpPr>
      <dsp:spPr>
        <a:xfrm>
          <a:off x="7883863" y="2173440"/>
          <a:ext cx="2765908" cy="2788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1935" tIns="0" rIns="0" bIns="0" numCol="1" spcCol="1270" anchor="t" anchorCtr="0">
          <a:noAutofit/>
        </a:bodyPr>
        <a:lstStyle/>
        <a:p>
          <a:pPr marL="0" lvl="0" indent="0" algn="l" defTabSz="711200">
            <a:lnSpc>
              <a:spcPct val="90000"/>
            </a:lnSpc>
            <a:spcBef>
              <a:spcPct val="0"/>
            </a:spcBef>
            <a:spcAft>
              <a:spcPct val="35000"/>
            </a:spcAft>
            <a:buNone/>
          </a:pPr>
          <a:r>
            <a:rPr lang="fr-FR" sz="1600" b="1"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Test de la grille auprès des MG</a:t>
          </a:r>
        </a:p>
      </dsp:txBody>
      <dsp:txXfrm>
        <a:off x="7883863" y="2173440"/>
        <a:ext cx="2765908" cy="2788752"/>
      </dsp:txXfrm>
    </dsp:sp>
    <dsp:sp modelId="{F5E5B5E9-F315-43C8-9A40-72946B912FF0}">
      <dsp:nvSpPr>
        <dsp:cNvPr id="0" name=""/>
        <dsp:cNvSpPr/>
      </dsp:nvSpPr>
      <dsp:spPr>
        <a:xfrm>
          <a:off x="9701140" y="1219948"/>
          <a:ext cx="492249" cy="492249"/>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BEE53A-00FA-4F95-A78B-A0F8A311167E}">
      <dsp:nvSpPr>
        <dsp:cNvPr id="0" name=""/>
        <dsp:cNvSpPr/>
      </dsp:nvSpPr>
      <dsp:spPr>
        <a:xfrm>
          <a:off x="9822990" y="1637523"/>
          <a:ext cx="2865146" cy="3324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833" tIns="0" rIns="0" bIns="0" numCol="1" spcCol="1270" anchor="t" anchorCtr="0">
          <a:noAutofit/>
        </a:bodyPr>
        <a:lstStyle/>
        <a:p>
          <a:pPr marL="0" lvl="0" indent="0" algn="l" defTabSz="711200">
            <a:lnSpc>
              <a:spcPct val="90000"/>
            </a:lnSpc>
            <a:spcBef>
              <a:spcPct val="0"/>
            </a:spcBef>
            <a:spcAft>
              <a:spcPct val="35000"/>
            </a:spcAft>
            <a:buNone/>
          </a:pPr>
          <a:r>
            <a:rPr lang="fr-FR" sz="1600" b="1"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Ajustement de la grille</a:t>
          </a:r>
        </a:p>
      </dsp:txBody>
      <dsp:txXfrm>
        <a:off x="9822990" y="1637523"/>
        <a:ext cx="2865146" cy="3324669"/>
      </dsp:txXfrm>
    </dsp:sp>
    <dsp:sp modelId="{E786741B-A667-4ADD-BA5F-BCF03721456A}">
      <dsp:nvSpPr>
        <dsp:cNvPr id="0" name=""/>
        <dsp:cNvSpPr/>
      </dsp:nvSpPr>
      <dsp:spPr>
        <a:xfrm>
          <a:off x="11364429" y="872582"/>
          <a:ext cx="627221" cy="62722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02728C-0A65-4C9F-A762-F1F34A7FABEA}">
      <dsp:nvSpPr>
        <dsp:cNvPr id="0" name=""/>
        <dsp:cNvSpPr/>
      </dsp:nvSpPr>
      <dsp:spPr>
        <a:xfrm>
          <a:off x="11830368" y="1043337"/>
          <a:ext cx="3302549" cy="36521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2352" tIns="0" rIns="0" bIns="0" numCol="1" spcCol="1270" anchor="t" anchorCtr="0">
          <a:noAutofit/>
        </a:bodyPr>
        <a:lstStyle/>
        <a:p>
          <a:pPr marL="0" lvl="0" indent="0" algn="l" defTabSz="711200">
            <a:lnSpc>
              <a:spcPct val="90000"/>
            </a:lnSpc>
            <a:spcBef>
              <a:spcPct val="0"/>
            </a:spcBef>
            <a:spcAft>
              <a:spcPct val="35000"/>
            </a:spcAft>
            <a:buNone/>
          </a:pPr>
          <a:r>
            <a:rPr lang="fr-FR" sz="1600" b="1"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Diffusion </a:t>
          </a:r>
          <a:r>
            <a:rPr lang="fr-FR" sz="1200" b="1" i="1"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(Recherche outil web en cours)</a:t>
          </a:r>
          <a:endParaRPr lang="fr-FR" sz="1600" b="1" i="1"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sp:txBody>
      <dsp:txXfrm>
        <a:off x="11830368" y="1043337"/>
        <a:ext cx="3302549" cy="365217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444C84-A8F9-4CB2-BEE4-EA98B19E48A3}">
      <dsp:nvSpPr>
        <dsp:cNvPr id="0" name=""/>
        <dsp:cNvSpPr/>
      </dsp:nvSpPr>
      <dsp:spPr>
        <a:xfrm>
          <a:off x="3322551" y="34405"/>
          <a:ext cx="1651461" cy="1651461"/>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fr-FR" sz="1200" b="1" i="0"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Groupes de cancers identiques ou apparentés</a:t>
          </a:r>
          <a:endParaRPr lang="fr-FR" sz="1200" b="1"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sp:txBody>
      <dsp:txXfrm>
        <a:off x="3542746" y="323411"/>
        <a:ext cx="1211071" cy="743157"/>
      </dsp:txXfrm>
    </dsp:sp>
    <dsp:sp modelId="{6D4ACA16-5BD2-40AE-B3CF-AF3C3E134714}">
      <dsp:nvSpPr>
        <dsp:cNvPr id="0" name=""/>
        <dsp:cNvSpPr/>
      </dsp:nvSpPr>
      <dsp:spPr>
        <a:xfrm>
          <a:off x="3918453" y="1066568"/>
          <a:ext cx="1651461" cy="1651461"/>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fr-FR" sz="1200" b="1" i="0"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Diagnostics à un âge plus jeune</a:t>
          </a:r>
          <a:endParaRPr lang="fr-FR" sz="1200" b="1"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sp:txBody>
      <dsp:txXfrm>
        <a:off x="4423525" y="1493196"/>
        <a:ext cx="990876" cy="908303"/>
      </dsp:txXfrm>
    </dsp:sp>
    <dsp:sp modelId="{E432674A-1970-4610-80CB-3C18AC82C2DA}">
      <dsp:nvSpPr>
        <dsp:cNvPr id="0" name=""/>
        <dsp:cNvSpPr/>
      </dsp:nvSpPr>
      <dsp:spPr>
        <a:xfrm>
          <a:off x="2726648" y="1066568"/>
          <a:ext cx="1651461" cy="1651461"/>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fr-FR" sz="1200" b="1" i="0"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Cancers multiples chez un même individu</a:t>
          </a:r>
          <a:endParaRPr lang="fr-FR" sz="1200" b="1"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dsp:txBody>
      <dsp:txXfrm>
        <a:off x="2882161" y="1493196"/>
        <a:ext cx="990876" cy="908303"/>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F177AC-3E13-40FE-9D97-A085787CCCF5}" type="datetimeFigureOut">
              <a:rPr lang="fr-FR" smtClean="0"/>
              <a:t>29/09/2025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358CF-074B-40B2-9789-8BB91046B8BC}" type="slidenum">
              <a:rPr lang="fr-FR" smtClean="0"/>
              <a:t>‹N°›</a:t>
            </a:fld>
            <a:endParaRPr lang="fr-FR"/>
          </a:p>
        </p:txBody>
      </p:sp>
    </p:spTree>
    <p:extLst>
      <p:ext uri="{BB962C8B-B14F-4D97-AF65-F5344CB8AC3E}">
        <p14:creationId xmlns:p14="http://schemas.microsoft.com/office/powerpoint/2010/main" val="1255829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22358CF-074B-40B2-9789-8BB91046B8BC}" type="slidenum">
              <a:rPr lang="fr-FR" smtClean="0"/>
              <a:t>14</a:t>
            </a:fld>
            <a:endParaRPr lang="fr-FR"/>
          </a:p>
        </p:txBody>
      </p:sp>
    </p:spTree>
    <p:extLst>
      <p:ext uri="{BB962C8B-B14F-4D97-AF65-F5344CB8AC3E}">
        <p14:creationId xmlns:p14="http://schemas.microsoft.com/office/powerpoint/2010/main" val="297448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22358CF-074B-40B2-9789-8BB91046B8BC}" type="slidenum">
              <a:rPr lang="fr-FR" smtClean="0"/>
              <a:t>15</a:t>
            </a:fld>
            <a:endParaRPr lang="fr-FR"/>
          </a:p>
        </p:txBody>
      </p:sp>
    </p:spTree>
    <p:extLst>
      <p:ext uri="{BB962C8B-B14F-4D97-AF65-F5344CB8AC3E}">
        <p14:creationId xmlns:p14="http://schemas.microsoft.com/office/powerpoint/2010/main" val="2079322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22358CF-074B-40B2-9789-8BB91046B8BC}" type="slidenum">
              <a:rPr lang="fr-FR" smtClean="0"/>
              <a:t>16</a:t>
            </a:fld>
            <a:endParaRPr lang="fr-FR"/>
          </a:p>
        </p:txBody>
      </p:sp>
    </p:spTree>
    <p:extLst>
      <p:ext uri="{BB962C8B-B14F-4D97-AF65-F5344CB8AC3E}">
        <p14:creationId xmlns:p14="http://schemas.microsoft.com/office/powerpoint/2010/main" val="2097816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22358CF-074B-40B2-9789-8BB91046B8BC}" type="slidenum">
              <a:rPr lang="fr-FR" smtClean="0"/>
              <a:t>17</a:t>
            </a:fld>
            <a:endParaRPr lang="fr-FR"/>
          </a:p>
        </p:txBody>
      </p:sp>
    </p:spTree>
    <p:extLst>
      <p:ext uri="{BB962C8B-B14F-4D97-AF65-F5344CB8AC3E}">
        <p14:creationId xmlns:p14="http://schemas.microsoft.com/office/powerpoint/2010/main" val="70470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CLA</a:t>
            </a:r>
          </a:p>
          <a:p>
            <a:r>
              <a:rPr lang="fr-FR"/>
              <a:t>Les </a:t>
            </a:r>
            <a:r>
              <a:rPr lang="fr-FR" dirty="0"/>
              <a:t>2 QR Codes renvoient sur les pages d’accueil des sites =&gt; revoir pour adapter si besoin</a:t>
            </a:r>
          </a:p>
        </p:txBody>
      </p:sp>
      <p:sp>
        <p:nvSpPr>
          <p:cNvPr id="4" name="Espace réservé du numéro de diapositive 3"/>
          <p:cNvSpPr>
            <a:spLocks noGrp="1"/>
          </p:cNvSpPr>
          <p:nvPr>
            <p:ph type="sldNum" sz="quarter" idx="5"/>
          </p:nvPr>
        </p:nvSpPr>
        <p:spPr/>
        <p:txBody>
          <a:bodyPr/>
          <a:lstStyle/>
          <a:p>
            <a:fld id="{7FEABB31-9092-48D0-9DA3-AFFD9C511493}" type="slidenum">
              <a:rPr lang="fr-FR" smtClean="0"/>
              <a:t>20</a:t>
            </a:fld>
            <a:endParaRPr lang="fr-FR"/>
          </a:p>
        </p:txBody>
      </p:sp>
    </p:spTree>
    <p:extLst>
      <p:ext uri="{BB962C8B-B14F-4D97-AF65-F5344CB8AC3E}">
        <p14:creationId xmlns:p14="http://schemas.microsoft.com/office/powerpoint/2010/main" val="37357326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0DD694-1B10-8B0B-1C25-4D8B8A1EE65F}"/>
              </a:ext>
            </a:extLst>
          </p:cNvPr>
          <p:cNvSpPr>
            <a:spLocks noGrp="1"/>
          </p:cNvSpPr>
          <p:nvPr>
            <p:ph type="ctrTitle"/>
          </p:nvPr>
        </p:nvSpPr>
        <p:spPr>
          <a:xfrm>
            <a:off x="838199" y="2842868"/>
            <a:ext cx="10515599" cy="1497778"/>
          </a:xfrm>
        </p:spPr>
        <p:txBody>
          <a:bodyPr anchor="ctr">
            <a:normAutofit/>
          </a:bodyPr>
          <a:lstStyle>
            <a:lvl1pPr algn="ctr">
              <a:defRPr sz="4000"/>
            </a:lvl1pPr>
          </a:lstStyle>
          <a:p>
            <a:r>
              <a:rPr lang="fr-FR" dirty="0"/>
              <a:t>Modifiez le style du titre</a:t>
            </a:r>
          </a:p>
        </p:txBody>
      </p:sp>
      <p:sp>
        <p:nvSpPr>
          <p:cNvPr id="3" name="Sous-titre 2">
            <a:extLst>
              <a:ext uri="{FF2B5EF4-FFF2-40B4-BE49-F238E27FC236}">
                <a16:creationId xmlns:a16="http://schemas.microsoft.com/office/drawing/2014/main" id="{5EBDF9D2-9232-2D0B-3186-730472E3BAC6}"/>
              </a:ext>
            </a:extLst>
          </p:cNvPr>
          <p:cNvSpPr>
            <a:spLocks noGrp="1"/>
          </p:cNvSpPr>
          <p:nvPr>
            <p:ph type="subTitle" idx="1"/>
          </p:nvPr>
        </p:nvSpPr>
        <p:spPr>
          <a:xfrm>
            <a:off x="838200" y="4498629"/>
            <a:ext cx="10515600" cy="1237007"/>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44CF3AAA-6113-824E-92B5-F003173A3B7D}"/>
              </a:ext>
            </a:extLst>
          </p:cNvPr>
          <p:cNvSpPr>
            <a:spLocks noGrp="1"/>
          </p:cNvSpPr>
          <p:nvPr>
            <p:ph type="dt" sz="half" idx="10"/>
          </p:nvPr>
        </p:nvSpPr>
        <p:spPr>
          <a:xfrm>
            <a:off x="838200" y="5992794"/>
            <a:ext cx="2743200" cy="365125"/>
          </a:xfrm>
        </p:spPr>
        <p:txBody>
          <a:bodyPr/>
          <a:lstStyle/>
          <a:p>
            <a:fld id="{3C24A905-F4B1-3D4D-9EF8-1F64B12C5BF2}" type="datetimeFigureOut">
              <a:rPr lang="fr-FR" smtClean="0"/>
              <a:t>29/09/2025</a:t>
            </a:fld>
            <a:endParaRPr lang="fr-FR"/>
          </a:p>
        </p:txBody>
      </p:sp>
      <p:sp>
        <p:nvSpPr>
          <p:cNvPr id="5" name="Espace réservé du pied de page 4">
            <a:extLst>
              <a:ext uri="{FF2B5EF4-FFF2-40B4-BE49-F238E27FC236}">
                <a16:creationId xmlns:a16="http://schemas.microsoft.com/office/drawing/2014/main" id="{AFFE8A5E-D6C2-0B4E-4DEA-5164F22A6560}"/>
              </a:ext>
            </a:extLst>
          </p:cNvPr>
          <p:cNvSpPr>
            <a:spLocks noGrp="1"/>
          </p:cNvSpPr>
          <p:nvPr>
            <p:ph type="ftr" sz="quarter" idx="11"/>
          </p:nvPr>
        </p:nvSpPr>
        <p:spPr>
          <a:xfrm>
            <a:off x="4038600" y="5992794"/>
            <a:ext cx="4114800" cy="365125"/>
          </a:xfrm>
        </p:spPr>
        <p:txBody>
          <a:bodyPr/>
          <a:lstStyle/>
          <a:p>
            <a:endParaRPr lang="fr-FR"/>
          </a:p>
        </p:txBody>
      </p:sp>
      <p:sp>
        <p:nvSpPr>
          <p:cNvPr id="6" name="Espace réservé du numéro de diapositive 5">
            <a:extLst>
              <a:ext uri="{FF2B5EF4-FFF2-40B4-BE49-F238E27FC236}">
                <a16:creationId xmlns:a16="http://schemas.microsoft.com/office/drawing/2014/main" id="{E64E415C-0A7E-F9EC-CAD7-F52D36E5F8D0}"/>
              </a:ext>
            </a:extLst>
          </p:cNvPr>
          <p:cNvSpPr>
            <a:spLocks noGrp="1"/>
          </p:cNvSpPr>
          <p:nvPr>
            <p:ph type="sldNum" sz="quarter" idx="12"/>
          </p:nvPr>
        </p:nvSpPr>
        <p:spPr>
          <a:xfrm>
            <a:off x="8610600" y="5992794"/>
            <a:ext cx="2743200" cy="365125"/>
          </a:xfrm>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2295393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34A326-12D5-A6A5-5F0C-EB11DC204972}"/>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F83D6A29-1BF3-6519-F889-9590FC815E3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051F5AD-FBEC-E225-CAF7-0020A7AD654D}"/>
              </a:ext>
            </a:extLst>
          </p:cNvPr>
          <p:cNvSpPr>
            <a:spLocks noGrp="1"/>
          </p:cNvSpPr>
          <p:nvPr>
            <p:ph type="dt" sz="half" idx="10"/>
          </p:nvPr>
        </p:nvSpPr>
        <p:spPr/>
        <p:txBody>
          <a:bodyPr/>
          <a:lstStyle/>
          <a:p>
            <a:fld id="{3C24A905-F4B1-3D4D-9EF8-1F64B12C5BF2}" type="datetimeFigureOut">
              <a:rPr lang="fr-FR" smtClean="0"/>
              <a:t>29/09/2025</a:t>
            </a:fld>
            <a:endParaRPr lang="fr-FR"/>
          </a:p>
        </p:txBody>
      </p:sp>
      <p:sp>
        <p:nvSpPr>
          <p:cNvPr id="5" name="Espace réservé du pied de page 4">
            <a:extLst>
              <a:ext uri="{FF2B5EF4-FFF2-40B4-BE49-F238E27FC236}">
                <a16:creationId xmlns:a16="http://schemas.microsoft.com/office/drawing/2014/main" id="{5B8A3F22-CB7A-13CB-932B-AE0E5A40C94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BA0C14-8095-FD06-30C7-8DB077CA075C}"/>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690004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721CF89-2DBC-E6D6-B206-C36BB09FD369}"/>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422F46DE-BBD6-3CDB-4128-41BDAE11EEA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369EBDD-7270-3CF4-7B9C-CA37B1551F33}"/>
              </a:ext>
            </a:extLst>
          </p:cNvPr>
          <p:cNvSpPr>
            <a:spLocks noGrp="1"/>
          </p:cNvSpPr>
          <p:nvPr>
            <p:ph type="dt" sz="half" idx="10"/>
          </p:nvPr>
        </p:nvSpPr>
        <p:spPr/>
        <p:txBody>
          <a:bodyPr/>
          <a:lstStyle/>
          <a:p>
            <a:fld id="{3C24A905-F4B1-3D4D-9EF8-1F64B12C5BF2}" type="datetimeFigureOut">
              <a:rPr lang="fr-FR" smtClean="0"/>
              <a:t>29/09/2025</a:t>
            </a:fld>
            <a:endParaRPr lang="fr-FR"/>
          </a:p>
        </p:txBody>
      </p:sp>
      <p:sp>
        <p:nvSpPr>
          <p:cNvPr id="5" name="Espace réservé du pied de page 4">
            <a:extLst>
              <a:ext uri="{FF2B5EF4-FFF2-40B4-BE49-F238E27FC236}">
                <a16:creationId xmlns:a16="http://schemas.microsoft.com/office/drawing/2014/main" id="{DB2DCCB0-2B53-9E6F-8AE0-786660883E1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AB8177B-9F52-7677-05E6-3884BD7EAE38}"/>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4205762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918F10-A6A5-3685-618D-CB3324CDD067}"/>
              </a:ext>
            </a:extLst>
          </p:cNvPr>
          <p:cNvSpPr>
            <a:spLocks noGrp="1"/>
          </p:cNvSpPr>
          <p:nvPr>
            <p:ph type="title"/>
          </p:nvPr>
        </p:nvSpPr>
        <p:spPr>
          <a:xfrm>
            <a:off x="838200" y="495148"/>
            <a:ext cx="10515600" cy="1068636"/>
          </a:xfrm>
        </p:spPr>
        <p:txBody>
          <a:bodyPr/>
          <a:lstStyle/>
          <a:p>
            <a:r>
              <a:rPr lang="fr-FR" dirty="0"/>
              <a:t>Modifiez le style du titre</a:t>
            </a:r>
          </a:p>
        </p:txBody>
      </p:sp>
      <p:sp>
        <p:nvSpPr>
          <p:cNvPr id="3" name="Espace réservé du contenu 2">
            <a:extLst>
              <a:ext uri="{FF2B5EF4-FFF2-40B4-BE49-F238E27FC236}">
                <a16:creationId xmlns:a16="http://schemas.microsoft.com/office/drawing/2014/main" id="{75373BE3-CF33-57B6-BDBF-0F4022441F28}"/>
              </a:ext>
            </a:extLst>
          </p:cNvPr>
          <p:cNvSpPr>
            <a:spLocks noGrp="1"/>
          </p:cNvSpPr>
          <p:nvPr>
            <p:ph idx="1"/>
          </p:nvPr>
        </p:nvSpPr>
        <p:spPr>
          <a:xfrm>
            <a:off x="838200" y="1899058"/>
            <a:ext cx="10515600" cy="361353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57EFFD6-4B84-DC63-DE94-ADDAC44299A4}"/>
              </a:ext>
            </a:extLst>
          </p:cNvPr>
          <p:cNvSpPr>
            <a:spLocks noGrp="1"/>
          </p:cNvSpPr>
          <p:nvPr>
            <p:ph type="dt" sz="half" idx="10"/>
          </p:nvPr>
        </p:nvSpPr>
        <p:spPr/>
        <p:txBody>
          <a:bodyPr/>
          <a:lstStyle/>
          <a:p>
            <a:fld id="{3C24A905-F4B1-3D4D-9EF8-1F64B12C5BF2}" type="datetimeFigureOut">
              <a:rPr lang="fr-FR" smtClean="0"/>
              <a:t>29/09/2025</a:t>
            </a:fld>
            <a:endParaRPr lang="fr-FR"/>
          </a:p>
        </p:txBody>
      </p:sp>
      <p:sp>
        <p:nvSpPr>
          <p:cNvPr id="5" name="Espace réservé du pied de page 4">
            <a:extLst>
              <a:ext uri="{FF2B5EF4-FFF2-40B4-BE49-F238E27FC236}">
                <a16:creationId xmlns:a16="http://schemas.microsoft.com/office/drawing/2014/main" id="{78350EDB-CEA9-7D43-D9D8-D885BEAA3DA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1AE3DC6-3FE2-B4A5-6F63-7A17E35A2DF9}"/>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1895439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FE7320-32B5-572A-A163-897EFCA4AFC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B310BEE-8371-6630-C87D-0C0007857C3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3458CE9-98CE-3FB3-4AD3-8DD7539E7032}"/>
              </a:ext>
            </a:extLst>
          </p:cNvPr>
          <p:cNvSpPr>
            <a:spLocks noGrp="1"/>
          </p:cNvSpPr>
          <p:nvPr>
            <p:ph type="dt" sz="half" idx="10"/>
          </p:nvPr>
        </p:nvSpPr>
        <p:spPr/>
        <p:txBody>
          <a:bodyPr/>
          <a:lstStyle/>
          <a:p>
            <a:fld id="{3C24A905-F4B1-3D4D-9EF8-1F64B12C5BF2}" type="datetimeFigureOut">
              <a:rPr lang="fr-FR" smtClean="0"/>
              <a:t>29/09/2025</a:t>
            </a:fld>
            <a:endParaRPr lang="fr-FR"/>
          </a:p>
        </p:txBody>
      </p:sp>
      <p:sp>
        <p:nvSpPr>
          <p:cNvPr id="5" name="Espace réservé du pied de page 4">
            <a:extLst>
              <a:ext uri="{FF2B5EF4-FFF2-40B4-BE49-F238E27FC236}">
                <a16:creationId xmlns:a16="http://schemas.microsoft.com/office/drawing/2014/main" id="{BC0122F3-8194-DABE-CD72-00146840DF1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7BE5DC5-433E-17DD-4CD7-C6E287C1CE8F}"/>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2983496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AC0FE0-5B5A-8CCF-9A3F-4EF202D2DCC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3D5EC01-8340-DAAB-3404-BC45CE162551}"/>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90FCD956-30A6-845D-8B09-012279D918DB}"/>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07401651-F0EF-D95A-8FE0-1DD83991EF99}"/>
              </a:ext>
            </a:extLst>
          </p:cNvPr>
          <p:cNvSpPr>
            <a:spLocks noGrp="1"/>
          </p:cNvSpPr>
          <p:nvPr>
            <p:ph type="dt" sz="half" idx="10"/>
          </p:nvPr>
        </p:nvSpPr>
        <p:spPr/>
        <p:txBody>
          <a:bodyPr/>
          <a:lstStyle/>
          <a:p>
            <a:fld id="{3C24A905-F4B1-3D4D-9EF8-1F64B12C5BF2}" type="datetimeFigureOut">
              <a:rPr lang="fr-FR" smtClean="0"/>
              <a:t>29/09/2025</a:t>
            </a:fld>
            <a:endParaRPr lang="fr-FR"/>
          </a:p>
        </p:txBody>
      </p:sp>
      <p:sp>
        <p:nvSpPr>
          <p:cNvPr id="6" name="Espace réservé du pied de page 5">
            <a:extLst>
              <a:ext uri="{FF2B5EF4-FFF2-40B4-BE49-F238E27FC236}">
                <a16:creationId xmlns:a16="http://schemas.microsoft.com/office/drawing/2014/main" id="{B974495D-7EAA-335F-BA68-E34B1B105EE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8B2094C-9C21-EEEE-FF54-7F4CFD16A781}"/>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1600451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009D58-E1EF-1E41-B03C-0098A69F1E37}"/>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09B68CD-2604-9F3F-5AF4-FA8970700E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52AD0B85-0E1D-CDD0-B855-5CCB0D8BE4C4}"/>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55232777-1243-E790-1686-9135125560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A6E73C3-DC00-8559-0F40-FBC5397C2F2C}"/>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3442128-BAE5-0E0A-F8F1-59536C843EB5}"/>
              </a:ext>
            </a:extLst>
          </p:cNvPr>
          <p:cNvSpPr>
            <a:spLocks noGrp="1"/>
          </p:cNvSpPr>
          <p:nvPr>
            <p:ph type="dt" sz="half" idx="10"/>
          </p:nvPr>
        </p:nvSpPr>
        <p:spPr/>
        <p:txBody>
          <a:bodyPr/>
          <a:lstStyle/>
          <a:p>
            <a:fld id="{3C24A905-F4B1-3D4D-9EF8-1F64B12C5BF2}" type="datetimeFigureOut">
              <a:rPr lang="fr-FR" smtClean="0"/>
              <a:t>29/09/2025</a:t>
            </a:fld>
            <a:endParaRPr lang="fr-FR"/>
          </a:p>
        </p:txBody>
      </p:sp>
      <p:sp>
        <p:nvSpPr>
          <p:cNvPr id="8" name="Espace réservé du pied de page 7">
            <a:extLst>
              <a:ext uri="{FF2B5EF4-FFF2-40B4-BE49-F238E27FC236}">
                <a16:creationId xmlns:a16="http://schemas.microsoft.com/office/drawing/2014/main" id="{2D7FF8D0-6FEF-9D15-39F0-11396D612035}"/>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71102777-D938-153E-A4AB-76F18F7C57F7}"/>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729436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9542C1-B0C2-274A-49FF-80CA4F1FEA58}"/>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DBA67555-D47D-1859-76D5-20E613EB3AF6}"/>
              </a:ext>
            </a:extLst>
          </p:cNvPr>
          <p:cNvSpPr>
            <a:spLocks noGrp="1"/>
          </p:cNvSpPr>
          <p:nvPr>
            <p:ph type="dt" sz="half" idx="10"/>
          </p:nvPr>
        </p:nvSpPr>
        <p:spPr/>
        <p:txBody>
          <a:bodyPr/>
          <a:lstStyle/>
          <a:p>
            <a:fld id="{3C24A905-F4B1-3D4D-9EF8-1F64B12C5BF2}" type="datetimeFigureOut">
              <a:rPr lang="fr-FR" smtClean="0"/>
              <a:t>29/09/2025</a:t>
            </a:fld>
            <a:endParaRPr lang="fr-FR"/>
          </a:p>
        </p:txBody>
      </p:sp>
      <p:sp>
        <p:nvSpPr>
          <p:cNvPr id="4" name="Espace réservé du pied de page 3">
            <a:extLst>
              <a:ext uri="{FF2B5EF4-FFF2-40B4-BE49-F238E27FC236}">
                <a16:creationId xmlns:a16="http://schemas.microsoft.com/office/drawing/2014/main" id="{D320BEF0-041C-F1B0-7C36-95082205B6B8}"/>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CBBBB750-3861-D54A-06B8-098929E93E7D}"/>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1711548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CD6A574-EC05-7F4B-B5A5-FC50D2DE0B61}"/>
              </a:ext>
            </a:extLst>
          </p:cNvPr>
          <p:cNvSpPr>
            <a:spLocks noGrp="1"/>
          </p:cNvSpPr>
          <p:nvPr>
            <p:ph type="dt" sz="half" idx="10"/>
          </p:nvPr>
        </p:nvSpPr>
        <p:spPr/>
        <p:txBody>
          <a:bodyPr/>
          <a:lstStyle/>
          <a:p>
            <a:fld id="{3C24A905-F4B1-3D4D-9EF8-1F64B12C5BF2}" type="datetimeFigureOut">
              <a:rPr lang="fr-FR" smtClean="0"/>
              <a:t>29/09/2025</a:t>
            </a:fld>
            <a:endParaRPr lang="fr-FR"/>
          </a:p>
        </p:txBody>
      </p:sp>
      <p:sp>
        <p:nvSpPr>
          <p:cNvPr id="3" name="Espace réservé du pied de page 2">
            <a:extLst>
              <a:ext uri="{FF2B5EF4-FFF2-40B4-BE49-F238E27FC236}">
                <a16:creationId xmlns:a16="http://schemas.microsoft.com/office/drawing/2014/main" id="{2AEA8E57-B732-A2B1-D3EF-82979EE33243}"/>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3C266E96-A03D-B532-7123-21F4F2CC8F01}"/>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2483403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DB088E-6B5D-C440-1CC7-22547350C11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5DB281F-32A2-0E75-A228-57FF727C13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EBC9530-ECE0-B1E6-3E48-F2DA36A92D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D615B3C-BC79-103A-533D-E8702F0C3A72}"/>
              </a:ext>
            </a:extLst>
          </p:cNvPr>
          <p:cNvSpPr>
            <a:spLocks noGrp="1"/>
          </p:cNvSpPr>
          <p:nvPr>
            <p:ph type="dt" sz="half" idx="10"/>
          </p:nvPr>
        </p:nvSpPr>
        <p:spPr/>
        <p:txBody>
          <a:bodyPr/>
          <a:lstStyle/>
          <a:p>
            <a:fld id="{3C24A905-F4B1-3D4D-9EF8-1F64B12C5BF2}" type="datetimeFigureOut">
              <a:rPr lang="fr-FR" smtClean="0"/>
              <a:t>29/09/2025</a:t>
            </a:fld>
            <a:endParaRPr lang="fr-FR"/>
          </a:p>
        </p:txBody>
      </p:sp>
      <p:sp>
        <p:nvSpPr>
          <p:cNvPr id="6" name="Espace réservé du pied de page 5">
            <a:extLst>
              <a:ext uri="{FF2B5EF4-FFF2-40B4-BE49-F238E27FC236}">
                <a16:creationId xmlns:a16="http://schemas.microsoft.com/office/drawing/2014/main" id="{A9A33E7E-AF6B-FCEE-304C-AA3AF8C2C06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EFD8FFD-ABD3-17B6-1A29-5607C2245721}"/>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3885147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7D20BD-28C4-6B61-0149-760A0458645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02F73C36-F303-72A0-30F0-562562FCD4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9C37948-5552-3E70-F996-7E5687C803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F64BA21-E01A-C1CB-5189-C8ABF53904C9}"/>
              </a:ext>
            </a:extLst>
          </p:cNvPr>
          <p:cNvSpPr>
            <a:spLocks noGrp="1"/>
          </p:cNvSpPr>
          <p:nvPr>
            <p:ph type="dt" sz="half" idx="10"/>
          </p:nvPr>
        </p:nvSpPr>
        <p:spPr/>
        <p:txBody>
          <a:bodyPr/>
          <a:lstStyle/>
          <a:p>
            <a:fld id="{3C24A905-F4B1-3D4D-9EF8-1F64B12C5BF2}" type="datetimeFigureOut">
              <a:rPr lang="fr-FR" smtClean="0"/>
              <a:t>29/09/2025</a:t>
            </a:fld>
            <a:endParaRPr lang="fr-FR"/>
          </a:p>
        </p:txBody>
      </p:sp>
      <p:sp>
        <p:nvSpPr>
          <p:cNvPr id="6" name="Espace réservé du pied de page 5">
            <a:extLst>
              <a:ext uri="{FF2B5EF4-FFF2-40B4-BE49-F238E27FC236}">
                <a16:creationId xmlns:a16="http://schemas.microsoft.com/office/drawing/2014/main" id="{AC2322BE-5B27-0E8B-B1B2-2943C09DA1A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74C591F-7459-9FED-1DCD-9539139CBE5F}"/>
              </a:ext>
            </a:extLst>
          </p:cNvPr>
          <p:cNvSpPr>
            <a:spLocks noGrp="1"/>
          </p:cNvSpPr>
          <p:nvPr>
            <p:ph type="sldNum" sz="quarter" idx="12"/>
          </p:nvPr>
        </p:nvSpPr>
        <p:spPr/>
        <p:txBody>
          <a:bodyPr/>
          <a:lstStyle/>
          <a:p>
            <a:fld id="{E70795E2-B852-7047-962B-4AF0265712FE}" type="slidenum">
              <a:rPr lang="fr-FR" smtClean="0"/>
              <a:t>‹N°›</a:t>
            </a:fld>
            <a:endParaRPr lang="fr-FR"/>
          </a:p>
        </p:txBody>
      </p:sp>
    </p:spTree>
    <p:extLst>
      <p:ext uri="{BB962C8B-B14F-4D97-AF65-F5344CB8AC3E}">
        <p14:creationId xmlns:p14="http://schemas.microsoft.com/office/powerpoint/2010/main" val="28960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24C1BD7-E808-6082-5696-045335A5CBB0}"/>
              </a:ext>
            </a:extLst>
          </p:cNvPr>
          <p:cNvSpPr>
            <a:spLocks noGrp="1"/>
          </p:cNvSpPr>
          <p:nvPr>
            <p:ph type="title"/>
          </p:nvPr>
        </p:nvSpPr>
        <p:spPr>
          <a:xfrm>
            <a:off x="838200" y="848299"/>
            <a:ext cx="10515600" cy="1068636"/>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4D66306-6BF5-05B9-6BC0-453A4181B39F}"/>
              </a:ext>
            </a:extLst>
          </p:cNvPr>
          <p:cNvSpPr>
            <a:spLocks noGrp="1"/>
          </p:cNvSpPr>
          <p:nvPr>
            <p:ph type="body" idx="1"/>
          </p:nvPr>
        </p:nvSpPr>
        <p:spPr>
          <a:xfrm>
            <a:off x="838200" y="2192357"/>
            <a:ext cx="10515600" cy="3613532"/>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9E0BC6C6-ABEE-E3A8-8EE0-4F332075FE34}"/>
              </a:ext>
            </a:extLst>
          </p:cNvPr>
          <p:cNvSpPr>
            <a:spLocks noGrp="1"/>
          </p:cNvSpPr>
          <p:nvPr>
            <p:ph type="dt" sz="half" idx="2"/>
          </p:nvPr>
        </p:nvSpPr>
        <p:spPr>
          <a:xfrm>
            <a:off x="838200" y="599440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Arial" panose="020B0604020202020204" pitchFamily="34" charset="0"/>
                <a:cs typeface="Arial" panose="020B0604020202020204" pitchFamily="34" charset="0"/>
              </a:defRPr>
            </a:lvl1pPr>
          </a:lstStyle>
          <a:p>
            <a:fld id="{3C24A905-F4B1-3D4D-9EF8-1F64B12C5BF2}" type="datetimeFigureOut">
              <a:rPr lang="fr-FR" smtClean="0"/>
              <a:pPr/>
              <a:t>29/09/2025</a:t>
            </a:fld>
            <a:endParaRPr lang="fr-FR"/>
          </a:p>
        </p:txBody>
      </p:sp>
      <p:sp>
        <p:nvSpPr>
          <p:cNvPr id="5" name="Espace réservé du pied de page 4">
            <a:extLst>
              <a:ext uri="{FF2B5EF4-FFF2-40B4-BE49-F238E27FC236}">
                <a16:creationId xmlns:a16="http://schemas.microsoft.com/office/drawing/2014/main" id="{3E9BBBFE-6346-2DCF-C9DE-3FE02CEBFC29}"/>
              </a:ext>
            </a:extLst>
          </p:cNvPr>
          <p:cNvSpPr>
            <a:spLocks noGrp="1"/>
          </p:cNvSpPr>
          <p:nvPr>
            <p:ph type="ftr" sz="quarter" idx="3"/>
          </p:nvPr>
        </p:nvSpPr>
        <p:spPr>
          <a:xfrm>
            <a:off x="4038600" y="599440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Arial" panose="020B0604020202020204" pitchFamily="34" charset="0"/>
                <a:cs typeface="Arial" panose="020B0604020202020204" pitchFamily="34" charset="0"/>
              </a:defRPr>
            </a:lvl1pPr>
          </a:lstStyle>
          <a:p>
            <a:endParaRPr lang="fr-FR"/>
          </a:p>
        </p:txBody>
      </p:sp>
      <p:sp>
        <p:nvSpPr>
          <p:cNvPr id="6" name="Espace réservé du numéro de diapositive 5">
            <a:extLst>
              <a:ext uri="{FF2B5EF4-FFF2-40B4-BE49-F238E27FC236}">
                <a16:creationId xmlns:a16="http://schemas.microsoft.com/office/drawing/2014/main" id="{486D91FE-2A59-CBE5-DC74-3FF8C876B9AB}"/>
              </a:ext>
            </a:extLst>
          </p:cNvPr>
          <p:cNvSpPr>
            <a:spLocks noGrp="1"/>
          </p:cNvSpPr>
          <p:nvPr>
            <p:ph type="sldNum" sz="quarter" idx="4"/>
          </p:nvPr>
        </p:nvSpPr>
        <p:spPr>
          <a:xfrm>
            <a:off x="8610600" y="599440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Arial" panose="020B0604020202020204" pitchFamily="34" charset="0"/>
                <a:cs typeface="Arial" panose="020B0604020202020204" pitchFamily="34" charset="0"/>
              </a:defRPr>
            </a:lvl1pPr>
          </a:lstStyle>
          <a:p>
            <a:fld id="{E70795E2-B852-7047-962B-4AF0265712FE}" type="slidenum">
              <a:rPr lang="fr-FR" smtClean="0"/>
              <a:pPr/>
              <a:t>‹N°›</a:t>
            </a:fld>
            <a:endParaRPr lang="fr-FR"/>
          </a:p>
        </p:txBody>
      </p:sp>
    </p:spTree>
    <p:extLst>
      <p:ext uri="{BB962C8B-B14F-4D97-AF65-F5344CB8AC3E}">
        <p14:creationId xmlns:p14="http://schemas.microsoft.com/office/powerpoint/2010/main" val="1966813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2800" b="1" i="0" kern="1200">
          <a:solidFill>
            <a:srgbClr val="0167A5"/>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ailto:anne-France.ferte@rrcge.or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diagramLayout" Target="../diagrams/layout6.xml"/><Relationship Id="rId7" Type="http://schemas.openxmlformats.org/officeDocument/2006/relationships/image" Target="../media/image11.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svg"/><Relationship Id="rId7" Type="http://schemas.openxmlformats.org/officeDocument/2006/relationships/image" Target="../media/image30.sv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sv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5048BC-1FD9-4DCE-779B-4C49C9813633}"/>
              </a:ext>
            </a:extLst>
          </p:cNvPr>
          <p:cNvSpPr>
            <a:spLocks noGrp="1"/>
          </p:cNvSpPr>
          <p:nvPr>
            <p:ph type="ctrTitle"/>
          </p:nvPr>
        </p:nvSpPr>
        <p:spPr/>
        <p:txBody>
          <a:bodyPr>
            <a:noAutofit/>
          </a:bodyPr>
          <a:lstStyle/>
          <a:p>
            <a:r>
              <a:rPr lang="fr-FR" sz="2800" dirty="0"/>
              <a:t>Favoriser le repérage et l’orientation des patients à risque de prédisposition génétique aux cancers en médecine générale</a:t>
            </a:r>
          </a:p>
        </p:txBody>
      </p:sp>
      <p:sp>
        <p:nvSpPr>
          <p:cNvPr id="3" name="Sous-titre 2">
            <a:extLst>
              <a:ext uri="{FF2B5EF4-FFF2-40B4-BE49-F238E27FC236}">
                <a16:creationId xmlns:a16="http://schemas.microsoft.com/office/drawing/2014/main" id="{B3F319CE-6766-48D4-7F08-184C12374CCE}"/>
              </a:ext>
            </a:extLst>
          </p:cNvPr>
          <p:cNvSpPr>
            <a:spLocks noGrp="1"/>
          </p:cNvSpPr>
          <p:nvPr>
            <p:ph type="subTitle" idx="1"/>
          </p:nvPr>
        </p:nvSpPr>
        <p:spPr>
          <a:xfrm>
            <a:off x="912090" y="5982603"/>
            <a:ext cx="10515600" cy="519798"/>
          </a:xfrm>
        </p:spPr>
        <p:txBody>
          <a:bodyPr/>
          <a:lstStyle/>
          <a:p>
            <a:r>
              <a:rPr lang="fr-FR" dirty="0">
                <a:solidFill>
                  <a:srgbClr val="42587F"/>
                </a:solidFill>
              </a:rPr>
              <a:t>Anne-France FERTE </a:t>
            </a:r>
            <a:r>
              <a:rPr lang="fr-FR" sz="1400" dirty="0">
                <a:solidFill>
                  <a:srgbClr val="42587F"/>
                </a:solidFill>
                <a:hlinkClick r:id="rId2"/>
              </a:rPr>
              <a:t>anne-france.ferte@rrcge.org</a:t>
            </a:r>
            <a:r>
              <a:rPr lang="fr-FR" sz="1400" dirty="0">
                <a:solidFill>
                  <a:srgbClr val="42587F"/>
                </a:solidFill>
              </a:rPr>
              <a:t> </a:t>
            </a:r>
            <a:endParaRPr lang="fr-FR" dirty="0">
              <a:solidFill>
                <a:srgbClr val="42587F"/>
              </a:solidFill>
            </a:endParaRPr>
          </a:p>
        </p:txBody>
      </p:sp>
      <p:pic>
        <p:nvPicPr>
          <p:cNvPr id="4" name="Image 3">
            <a:extLst>
              <a:ext uri="{FF2B5EF4-FFF2-40B4-BE49-F238E27FC236}">
                <a16:creationId xmlns:a16="http://schemas.microsoft.com/office/drawing/2014/main" id="{5A989085-7F2E-C91E-B7DA-0A1C27EE0159}"/>
              </a:ext>
            </a:extLst>
          </p:cNvPr>
          <p:cNvPicPr>
            <a:picLocks noChangeAspect="1"/>
          </p:cNvPicPr>
          <p:nvPr/>
        </p:nvPicPr>
        <p:blipFill>
          <a:blip r:embed="rId3"/>
          <a:stretch>
            <a:fillRect/>
          </a:stretch>
        </p:blipFill>
        <p:spPr>
          <a:xfrm>
            <a:off x="5011923" y="4872752"/>
            <a:ext cx="2168149" cy="947978"/>
          </a:xfrm>
          <a:prstGeom prst="rect">
            <a:avLst/>
          </a:prstGeom>
        </p:spPr>
      </p:pic>
    </p:spTree>
    <p:extLst>
      <p:ext uri="{BB962C8B-B14F-4D97-AF65-F5344CB8AC3E}">
        <p14:creationId xmlns:p14="http://schemas.microsoft.com/office/powerpoint/2010/main" val="2277492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3BD0BB-8F48-437A-BC94-1EE4084D0172}"/>
              </a:ext>
            </a:extLst>
          </p:cNvPr>
          <p:cNvSpPr>
            <a:spLocks noGrp="1"/>
          </p:cNvSpPr>
          <p:nvPr>
            <p:ph type="title"/>
          </p:nvPr>
        </p:nvSpPr>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Méthode – L’outil </a:t>
            </a:r>
          </a:p>
        </p:txBody>
      </p:sp>
      <p:graphicFrame>
        <p:nvGraphicFramePr>
          <p:cNvPr id="5" name="Espace réservé du contenu 4">
            <a:extLst>
              <a:ext uri="{FF2B5EF4-FFF2-40B4-BE49-F238E27FC236}">
                <a16:creationId xmlns:a16="http://schemas.microsoft.com/office/drawing/2014/main" id="{23FA7941-CE68-45FF-A308-3B7CBB6180F8}"/>
              </a:ext>
            </a:extLst>
          </p:cNvPr>
          <p:cNvGraphicFramePr>
            <a:graphicFrameLocks noGrp="1"/>
          </p:cNvGraphicFramePr>
          <p:nvPr>
            <p:ph idx="1"/>
            <p:extLst>
              <p:ext uri="{D42A27DB-BD31-4B8C-83A1-F6EECF244321}">
                <p14:modId xmlns:p14="http://schemas.microsoft.com/office/powerpoint/2010/main" val="965856698"/>
              </p:ext>
            </p:extLst>
          </p:nvPr>
        </p:nvGraphicFramePr>
        <p:xfrm>
          <a:off x="1558637" y="2188630"/>
          <a:ext cx="8296564" cy="27524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Espace réservé du contenu 2">
            <a:extLst>
              <a:ext uri="{FF2B5EF4-FFF2-40B4-BE49-F238E27FC236}">
                <a16:creationId xmlns:a16="http://schemas.microsoft.com/office/drawing/2014/main" id="{3F5B8540-9B75-43BA-BF48-D9FCADB6630C}"/>
              </a:ext>
            </a:extLst>
          </p:cNvPr>
          <p:cNvSpPr txBox="1">
            <a:spLocks/>
          </p:cNvSpPr>
          <p:nvPr/>
        </p:nvSpPr>
        <p:spPr>
          <a:xfrm>
            <a:off x="838200" y="1563784"/>
            <a:ext cx="10515600" cy="479906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Une grille construite sous 3 angles d’exploration des antécédents personnels et familiaux en s’interrogeant sur : </a:t>
            </a:r>
          </a:p>
          <a:p>
            <a:pPr>
              <a:buFont typeface="Wingdings" panose="05000000000000000000" pitchFamily="2" charset="2"/>
              <a:buChar char="§"/>
            </a:pPr>
            <a:endPar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a:p>
            <a:pPr>
              <a:buFont typeface="Wingdings" panose="05000000000000000000" pitchFamily="2" charset="2"/>
              <a:buChar char="§"/>
            </a:pPr>
            <a:endPar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a:p>
            <a:pPr>
              <a:buFont typeface="Wingdings" panose="05000000000000000000" pitchFamily="2" charset="2"/>
              <a:buChar char="§"/>
            </a:pPr>
            <a:endPar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a:p>
            <a:pPr>
              <a:buFont typeface="Wingdings" panose="05000000000000000000" pitchFamily="2" charset="2"/>
              <a:buChar char="§"/>
            </a:pPr>
            <a:endPar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a:p>
            <a:pPr>
              <a:buFont typeface="Wingdings" panose="05000000000000000000" pitchFamily="2" charset="2"/>
              <a:buChar char="§"/>
            </a:pPr>
            <a:endPar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a:p>
            <a:pPr>
              <a:buFont typeface="Wingdings" panose="05000000000000000000" pitchFamily="2" charset="2"/>
              <a:buChar char="§"/>
            </a:pPr>
            <a:endPar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a:p>
            <a:pPr>
              <a:buFont typeface="Wingdings" panose="05000000000000000000" pitchFamily="2" charset="2"/>
              <a:buChar char="§"/>
            </a:pPr>
            <a:endPar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a:p>
            <a:pPr>
              <a:buFont typeface="Wingdings" panose="05000000000000000000" pitchFamily="2" charset="2"/>
              <a:buChar char="§"/>
            </a:pPr>
            <a:endPar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a:p>
            <a:pPr>
              <a:buFont typeface="Wingdings" panose="05000000000000000000" pitchFamily="2" charset="2"/>
              <a:buChar char="§"/>
            </a:pPr>
            <a:r>
              <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Le groupe d’experts a privilégié une potentielle sur-orientation afin de ne pas écarter une situation à risque.</a:t>
            </a:r>
          </a:p>
          <a:p>
            <a:pPr>
              <a:buFont typeface="Wingdings" panose="05000000000000000000" pitchFamily="2" charset="2"/>
              <a:buChar char="§"/>
            </a:pPr>
            <a:r>
              <a:rPr lang="fr-FR" sz="28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sym typeface="Webdings" panose="05030102010509060703" pitchFamily="18" charset="2"/>
              </a:rPr>
              <a:t> </a:t>
            </a:r>
            <a:r>
              <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sym typeface="Webdings" panose="05030102010509060703" pitchFamily="18" charset="2"/>
              </a:rPr>
              <a:t>Cette grille est un outil de « pré-orientation », l’ensemble des antécédentes personnels et familiaux étant affinés par l’équipe de génétique oncologique. </a:t>
            </a:r>
            <a:endPar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a:p>
            <a:pPr>
              <a:buFont typeface="Wingdings" panose="05000000000000000000" pitchFamily="2" charset="2"/>
              <a:buChar char="§"/>
            </a:pPr>
            <a:endParaRPr lang="fr-FR"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6" name="Graphique 5" descr="Outils">
            <a:extLst>
              <a:ext uri="{FF2B5EF4-FFF2-40B4-BE49-F238E27FC236}">
                <a16:creationId xmlns:a16="http://schemas.microsoft.com/office/drawing/2014/main" id="{483510BF-C2CB-4514-AEB2-371A942D04D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68637" y="3221182"/>
            <a:ext cx="658091" cy="658091"/>
          </a:xfrm>
          <a:prstGeom prst="rect">
            <a:avLst/>
          </a:prstGeom>
        </p:spPr>
      </p:pic>
    </p:spTree>
    <p:extLst>
      <p:ext uri="{BB962C8B-B14F-4D97-AF65-F5344CB8AC3E}">
        <p14:creationId xmlns:p14="http://schemas.microsoft.com/office/powerpoint/2010/main" val="2473210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6390C9BE-503F-4908-A808-F48186286355}"/>
              </a:ext>
            </a:extLst>
          </p:cNvPr>
          <p:cNvPicPr>
            <a:picLocks noChangeAspect="1"/>
          </p:cNvPicPr>
          <p:nvPr/>
        </p:nvPicPr>
        <p:blipFill>
          <a:blip r:embed="rId2"/>
          <a:stretch>
            <a:fillRect/>
          </a:stretch>
        </p:blipFill>
        <p:spPr>
          <a:xfrm>
            <a:off x="238267" y="903183"/>
            <a:ext cx="6411916" cy="52294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Image 4">
            <a:extLst>
              <a:ext uri="{FF2B5EF4-FFF2-40B4-BE49-F238E27FC236}">
                <a16:creationId xmlns:a16="http://schemas.microsoft.com/office/drawing/2014/main" id="{C7E502C8-F815-4408-89DD-BEFE20233E3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7430654" y="1176644"/>
            <a:ext cx="3440545" cy="46515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itre 1">
            <a:extLst>
              <a:ext uri="{FF2B5EF4-FFF2-40B4-BE49-F238E27FC236}">
                <a16:creationId xmlns:a16="http://schemas.microsoft.com/office/drawing/2014/main" id="{1950ED7D-D14E-4D27-9059-137DBC41EED1}"/>
              </a:ext>
            </a:extLst>
          </p:cNvPr>
          <p:cNvSpPr>
            <a:spLocks noGrp="1"/>
          </p:cNvSpPr>
          <p:nvPr>
            <p:ph type="title"/>
          </p:nvPr>
        </p:nvSpPr>
        <p:spPr>
          <a:xfrm>
            <a:off x="238267" y="108008"/>
            <a:ext cx="10515600" cy="1068636"/>
          </a:xfrm>
        </p:spPr>
        <p:txBody>
          <a:bodyPr>
            <a:normAutofit/>
          </a:bodyPr>
          <a:lstStyle/>
          <a:p>
            <a:r>
              <a:rPr lang="fr-FR" sz="1600" dirty="0"/>
              <a:t>Grille VF</a:t>
            </a:r>
          </a:p>
        </p:txBody>
      </p:sp>
    </p:spTree>
    <p:extLst>
      <p:ext uri="{BB962C8B-B14F-4D97-AF65-F5344CB8AC3E}">
        <p14:creationId xmlns:p14="http://schemas.microsoft.com/office/powerpoint/2010/main" val="75126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F6C0FF95-6186-4BF4-853B-45E531209A5A}"/>
              </a:ext>
            </a:extLst>
          </p:cNvPr>
          <p:cNvPicPr>
            <a:picLocks noChangeAspect="1"/>
          </p:cNvPicPr>
          <p:nvPr/>
        </p:nvPicPr>
        <p:blipFill>
          <a:blip r:embed="rId2"/>
          <a:stretch>
            <a:fillRect/>
          </a:stretch>
        </p:blipFill>
        <p:spPr>
          <a:xfrm>
            <a:off x="139567" y="1209963"/>
            <a:ext cx="5900808" cy="49669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Image 2">
            <a:extLst>
              <a:ext uri="{FF2B5EF4-FFF2-40B4-BE49-F238E27FC236}">
                <a16:creationId xmlns:a16="http://schemas.microsoft.com/office/drawing/2014/main" id="{6DFC1024-F16A-4DC0-93D7-A28D2417C84D}"/>
              </a:ext>
            </a:extLst>
          </p:cNvPr>
          <p:cNvPicPr>
            <a:picLocks noChangeAspect="1"/>
          </p:cNvPicPr>
          <p:nvPr/>
        </p:nvPicPr>
        <p:blipFill>
          <a:blip r:embed="rId3"/>
          <a:stretch>
            <a:fillRect/>
          </a:stretch>
        </p:blipFill>
        <p:spPr>
          <a:xfrm>
            <a:off x="6179236" y="1911927"/>
            <a:ext cx="5882228" cy="32740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33737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E0888772-AE95-4C96-B2D6-D2761247BD31}"/>
              </a:ext>
            </a:extLst>
          </p:cNvPr>
          <p:cNvPicPr>
            <a:picLocks noChangeAspect="1"/>
          </p:cNvPicPr>
          <p:nvPr/>
        </p:nvPicPr>
        <p:blipFill>
          <a:blip r:embed="rId2"/>
          <a:stretch>
            <a:fillRect/>
          </a:stretch>
        </p:blipFill>
        <p:spPr>
          <a:xfrm>
            <a:off x="211015" y="1450107"/>
            <a:ext cx="5795597" cy="382149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Image 4">
            <a:extLst>
              <a:ext uri="{FF2B5EF4-FFF2-40B4-BE49-F238E27FC236}">
                <a16:creationId xmlns:a16="http://schemas.microsoft.com/office/drawing/2014/main" id="{D6251DCE-01A7-40DA-BA81-8F2FDFE02F69}"/>
              </a:ext>
            </a:extLst>
          </p:cNvPr>
          <p:cNvPicPr>
            <a:picLocks noChangeAspect="1"/>
          </p:cNvPicPr>
          <p:nvPr/>
        </p:nvPicPr>
        <p:blipFill>
          <a:blip r:embed="rId3"/>
          <a:stretch>
            <a:fillRect/>
          </a:stretch>
        </p:blipFill>
        <p:spPr>
          <a:xfrm>
            <a:off x="6185390" y="1753064"/>
            <a:ext cx="5884985" cy="32155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70804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2A9EE2-2468-4CEA-B926-32E3BEC26BD2}"/>
              </a:ext>
            </a:extLst>
          </p:cNvPr>
          <p:cNvSpPr>
            <a:spLocks noGrp="1"/>
          </p:cNvSpPr>
          <p:nvPr>
            <p:ph type="title"/>
          </p:nvPr>
        </p:nvSpPr>
        <p:spPr>
          <a:xfrm>
            <a:off x="376382" y="400349"/>
            <a:ext cx="10515600" cy="1068636"/>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Méthode – Principaux enseignements de l’enquête auprès des MG </a:t>
            </a:r>
            <a:b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br>
            <a:r>
              <a:rPr lang="fr-FR" sz="2000"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(n=65 réponses)</a:t>
            </a:r>
            <a:endPar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6" name="New picture">
            <a:extLst>
              <a:ext uri="{FF2B5EF4-FFF2-40B4-BE49-F238E27FC236}">
                <a16:creationId xmlns:a16="http://schemas.microsoft.com/office/drawing/2014/main" id="{D72A3865-4C48-470D-9891-C062D1849717}"/>
              </a:ext>
            </a:extLst>
          </p:cNvPr>
          <p:cNvPicPr/>
          <p:nvPr/>
        </p:nvPicPr>
        <p:blipFill>
          <a:blip r:embed="rId3"/>
          <a:stretch>
            <a:fillRect/>
          </a:stretch>
        </p:blipFill>
        <p:spPr>
          <a:xfrm>
            <a:off x="471631" y="1316355"/>
            <a:ext cx="4382112" cy="666843"/>
          </a:xfrm>
          <a:prstGeom prst="rect">
            <a:avLst/>
          </a:prstGeom>
        </p:spPr>
      </p:pic>
      <p:pic>
        <p:nvPicPr>
          <p:cNvPr id="7" name="New picture">
            <a:extLst>
              <a:ext uri="{FF2B5EF4-FFF2-40B4-BE49-F238E27FC236}">
                <a16:creationId xmlns:a16="http://schemas.microsoft.com/office/drawing/2014/main" id="{AB85AD6C-9292-4BF1-9ADA-5F6AA4242B7A}"/>
              </a:ext>
            </a:extLst>
          </p:cNvPr>
          <p:cNvPicPr/>
          <p:nvPr/>
        </p:nvPicPr>
        <p:blipFill>
          <a:blip r:embed="rId4"/>
          <a:stretch>
            <a:fillRect/>
          </a:stretch>
        </p:blipFill>
        <p:spPr>
          <a:xfrm>
            <a:off x="164040" y="1860403"/>
            <a:ext cx="5211524" cy="2739306"/>
          </a:xfrm>
          <a:prstGeom prst="rect">
            <a:avLst/>
          </a:prstGeom>
        </p:spPr>
      </p:pic>
      <p:pic>
        <p:nvPicPr>
          <p:cNvPr id="8" name="New picture">
            <a:extLst>
              <a:ext uri="{FF2B5EF4-FFF2-40B4-BE49-F238E27FC236}">
                <a16:creationId xmlns:a16="http://schemas.microsoft.com/office/drawing/2014/main" id="{049B7621-79B0-4CC1-B86E-C19BAD614554}"/>
              </a:ext>
            </a:extLst>
          </p:cNvPr>
          <p:cNvPicPr/>
          <p:nvPr/>
        </p:nvPicPr>
        <p:blipFill>
          <a:blip r:embed="rId5"/>
          <a:stretch>
            <a:fillRect/>
          </a:stretch>
        </p:blipFill>
        <p:spPr>
          <a:xfrm>
            <a:off x="5301673" y="3301993"/>
            <a:ext cx="5860927" cy="2978734"/>
          </a:xfrm>
          <a:prstGeom prst="rect">
            <a:avLst/>
          </a:prstGeom>
        </p:spPr>
      </p:pic>
    </p:spTree>
    <p:extLst>
      <p:ext uri="{BB962C8B-B14F-4D97-AF65-F5344CB8AC3E}">
        <p14:creationId xmlns:p14="http://schemas.microsoft.com/office/powerpoint/2010/main" val="15284185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2A9EE2-2468-4CEA-B926-32E3BEC26BD2}"/>
              </a:ext>
            </a:extLst>
          </p:cNvPr>
          <p:cNvSpPr>
            <a:spLocks noGrp="1"/>
          </p:cNvSpPr>
          <p:nvPr>
            <p:ph type="title"/>
          </p:nvPr>
        </p:nvSpPr>
        <p:spPr>
          <a:xfrm>
            <a:off x="376382" y="400349"/>
            <a:ext cx="10515600" cy="1068636"/>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Méthode – Principaux enseignements de l’enquête auprès des MG</a:t>
            </a:r>
          </a:p>
        </p:txBody>
      </p:sp>
      <p:pic>
        <p:nvPicPr>
          <p:cNvPr id="6" name="New picture">
            <a:extLst>
              <a:ext uri="{FF2B5EF4-FFF2-40B4-BE49-F238E27FC236}">
                <a16:creationId xmlns:a16="http://schemas.microsoft.com/office/drawing/2014/main" id="{D72A3865-4C48-470D-9891-C062D1849717}"/>
              </a:ext>
            </a:extLst>
          </p:cNvPr>
          <p:cNvPicPr/>
          <p:nvPr/>
        </p:nvPicPr>
        <p:blipFill>
          <a:blip r:embed="rId3"/>
          <a:stretch>
            <a:fillRect/>
          </a:stretch>
        </p:blipFill>
        <p:spPr>
          <a:xfrm>
            <a:off x="527049" y="1318738"/>
            <a:ext cx="4382112" cy="666843"/>
          </a:xfrm>
          <a:prstGeom prst="rect">
            <a:avLst/>
          </a:prstGeom>
        </p:spPr>
      </p:pic>
      <p:pic>
        <p:nvPicPr>
          <p:cNvPr id="9" name="New picture">
            <a:extLst>
              <a:ext uri="{FF2B5EF4-FFF2-40B4-BE49-F238E27FC236}">
                <a16:creationId xmlns:a16="http://schemas.microsoft.com/office/drawing/2014/main" id="{53F1CA64-0B5E-4B4E-A99C-2F0600B8C488}"/>
              </a:ext>
            </a:extLst>
          </p:cNvPr>
          <p:cNvPicPr/>
          <p:nvPr/>
        </p:nvPicPr>
        <p:blipFill>
          <a:blip r:embed="rId4"/>
          <a:stretch>
            <a:fillRect/>
          </a:stretch>
        </p:blipFill>
        <p:spPr>
          <a:xfrm>
            <a:off x="589782" y="1985581"/>
            <a:ext cx="5382377" cy="3334215"/>
          </a:xfrm>
          <a:prstGeom prst="rect">
            <a:avLst/>
          </a:prstGeom>
        </p:spPr>
      </p:pic>
      <p:pic>
        <p:nvPicPr>
          <p:cNvPr id="10" name="New picture">
            <a:extLst>
              <a:ext uri="{FF2B5EF4-FFF2-40B4-BE49-F238E27FC236}">
                <a16:creationId xmlns:a16="http://schemas.microsoft.com/office/drawing/2014/main" id="{43EDEC73-783D-4851-8135-C69BC01744BC}"/>
              </a:ext>
            </a:extLst>
          </p:cNvPr>
          <p:cNvPicPr/>
          <p:nvPr/>
        </p:nvPicPr>
        <p:blipFill>
          <a:blip r:embed="rId5"/>
          <a:stretch>
            <a:fillRect/>
          </a:stretch>
        </p:blipFill>
        <p:spPr>
          <a:xfrm>
            <a:off x="6096000" y="1976054"/>
            <a:ext cx="5201376" cy="3343742"/>
          </a:xfrm>
          <a:prstGeom prst="rect">
            <a:avLst/>
          </a:prstGeom>
        </p:spPr>
      </p:pic>
    </p:spTree>
    <p:extLst>
      <p:ext uri="{BB962C8B-B14F-4D97-AF65-F5344CB8AC3E}">
        <p14:creationId xmlns:p14="http://schemas.microsoft.com/office/powerpoint/2010/main" val="14550385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2A9EE2-2468-4CEA-B926-32E3BEC26BD2}"/>
              </a:ext>
            </a:extLst>
          </p:cNvPr>
          <p:cNvSpPr>
            <a:spLocks noGrp="1"/>
          </p:cNvSpPr>
          <p:nvPr>
            <p:ph type="title"/>
          </p:nvPr>
        </p:nvSpPr>
        <p:spPr>
          <a:xfrm>
            <a:off x="376382" y="400349"/>
            <a:ext cx="10515600" cy="1068636"/>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Méthode – Principaux enseignements de l’enquête auprès des MG – Grille V1</a:t>
            </a:r>
          </a:p>
        </p:txBody>
      </p:sp>
      <p:sp>
        <p:nvSpPr>
          <p:cNvPr id="3" name="ZoneTexte 2">
            <a:extLst>
              <a:ext uri="{FF2B5EF4-FFF2-40B4-BE49-F238E27FC236}">
                <a16:creationId xmlns:a16="http://schemas.microsoft.com/office/drawing/2014/main" id="{45884B30-66C5-4B2E-BF09-202F50D8F9D8}"/>
              </a:ext>
            </a:extLst>
          </p:cNvPr>
          <p:cNvSpPr txBox="1"/>
          <p:nvPr/>
        </p:nvSpPr>
        <p:spPr>
          <a:xfrm>
            <a:off x="510020" y="1299708"/>
            <a:ext cx="3662798" cy="338554"/>
          </a:xfrm>
          <a:prstGeom prst="rect">
            <a:avLst/>
          </a:prstGeom>
          <a:noFill/>
        </p:spPr>
        <p:txBody>
          <a:bodyPr wrap="none" rtlCol="0">
            <a:spAutoFit/>
          </a:bodyPr>
          <a:lstStyle/>
          <a:p>
            <a:r>
              <a:rPr lang="fr-FR" sz="1600" b="1" dirty="0">
                <a:solidFill>
                  <a:schemeClr val="tx1">
                    <a:lumMod val="50000"/>
                    <a:lumOff val="50000"/>
                  </a:schemeClr>
                </a:solidFill>
                <a:latin typeface="Calibri Light" panose="020F0302020204030204" pitchFamily="34" charset="0"/>
                <a:ea typeface="Calibri Light" panose="020F0302020204030204" pitchFamily="34" charset="0"/>
                <a:cs typeface="Calibri Light" panose="020F0302020204030204" pitchFamily="34" charset="0"/>
              </a:rPr>
              <a:t>Avis sur la compréhension de chaque item</a:t>
            </a:r>
          </a:p>
        </p:txBody>
      </p:sp>
      <p:pic>
        <p:nvPicPr>
          <p:cNvPr id="8" name="Image 7">
            <a:extLst>
              <a:ext uri="{FF2B5EF4-FFF2-40B4-BE49-F238E27FC236}">
                <a16:creationId xmlns:a16="http://schemas.microsoft.com/office/drawing/2014/main" id="{995BFBCA-2D62-4344-BA81-90497AB46968}"/>
              </a:ext>
            </a:extLst>
          </p:cNvPr>
          <p:cNvPicPr>
            <a:picLocks noChangeAspect="1"/>
          </p:cNvPicPr>
          <p:nvPr/>
        </p:nvPicPr>
        <p:blipFill>
          <a:blip r:embed="rId3"/>
          <a:stretch>
            <a:fillRect/>
          </a:stretch>
        </p:blipFill>
        <p:spPr>
          <a:xfrm>
            <a:off x="510020" y="1638262"/>
            <a:ext cx="10839450" cy="4581525"/>
          </a:xfrm>
          <a:prstGeom prst="rect">
            <a:avLst/>
          </a:prstGeom>
        </p:spPr>
      </p:pic>
    </p:spTree>
    <p:extLst>
      <p:ext uri="{BB962C8B-B14F-4D97-AF65-F5344CB8AC3E}">
        <p14:creationId xmlns:p14="http://schemas.microsoft.com/office/powerpoint/2010/main" val="24729850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2A9EE2-2468-4CEA-B926-32E3BEC26BD2}"/>
              </a:ext>
            </a:extLst>
          </p:cNvPr>
          <p:cNvSpPr>
            <a:spLocks noGrp="1"/>
          </p:cNvSpPr>
          <p:nvPr>
            <p:ph type="title"/>
          </p:nvPr>
        </p:nvSpPr>
        <p:spPr>
          <a:xfrm>
            <a:off x="385618" y="400349"/>
            <a:ext cx="10515600" cy="1068636"/>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Méthode – Principaux enseignements de l’enquête auprès des MG</a:t>
            </a:r>
          </a:p>
        </p:txBody>
      </p:sp>
      <p:sp>
        <p:nvSpPr>
          <p:cNvPr id="4" name="Espace réservé du contenu 3">
            <a:extLst>
              <a:ext uri="{FF2B5EF4-FFF2-40B4-BE49-F238E27FC236}">
                <a16:creationId xmlns:a16="http://schemas.microsoft.com/office/drawing/2014/main" id="{C67AF738-35D0-4079-A4E8-F87A764BA618}"/>
              </a:ext>
            </a:extLst>
          </p:cNvPr>
          <p:cNvSpPr>
            <a:spLocks noGrp="1"/>
          </p:cNvSpPr>
          <p:nvPr>
            <p:ph idx="1"/>
          </p:nvPr>
        </p:nvSpPr>
        <p:spPr>
          <a:xfrm>
            <a:off x="598054" y="1944760"/>
            <a:ext cx="10873509" cy="3613532"/>
          </a:xfrm>
        </p:spPr>
        <p:txBody>
          <a:bodyPr vert="horz" lIns="91440" tIns="45720" rIns="91440" bIns="45720" rtlCol="0">
            <a:normAutofit/>
          </a:bodyPr>
          <a:lstStyle/>
          <a:p>
            <a:r>
              <a:rPr lang="fr-FR" dirty="0">
                <a:latin typeface="Calibri Light" panose="020F0302020204030204" pitchFamily="34" charset="0"/>
                <a:ea typeface="Calibri Light" panose="020F0302020204030204" pitchFamily="34" charset="0"/>
                <a:cs typeface="Calibri Light" panose="020F0302020204030204" pitchFamily="34" charset="0"/>
              </a:rPr>
              <a:t>La majorité des items ont été globalement bien compris </a:t>
            </a:r>
          </a:p>
          <a:p>
            <a:r>
              <a:rPr lang="fr-FR" dirty="0">
                <a:latin typeface="Calibri Light" panose="020F0302020204030204" pitchFamily="34" charset="0"/>
                <a:ea typeface="Calibri Light" panose="020F0302020204030204" pitchFamily="34" charset="0"/>
                <a:cs typeface="Calibri Light" panose="020F0302020204030204" pitchFamily="34" charset="0"/>
              </a:rPr>
              <a:t>Les critères les moins clairs et compréhensibles sont ceux qui : </a:t>
            </a:r>
          </a:p>
          <a:p>
            <a:pPr lvl="1"/>
            <a:r>
              <a:rPr lang="fr-FR" dirty="0">
                <a:latin typeface="Calibri Light" panose="020F0302020204030204" pitchFamily="34" charset="0"/>
                <a:ea typeface="Calibri Light" panose="020F0302020204030204" pitchFamily="34" charset="0"/>
                <a:cs typeface="Calibri Light" panose="020F0302020204030204" pitchFamily="34" charset="0"/>
              </a:rPr>
              <a:t>Utilisent des termes spécifiques : « triple négatif » / « spectre de Lynch » / « mélanome invasif » ;</a:t>
            </a:r>
          </a:p>
          <a:p>
            <a:pPr lvl="1"/>
            <a:r>
              <a:rPr lang="fr-FR" dirty="0">
                <a:latin typeface="Calibri Light" panose="020F0302020204030204" pitchFamily="34" charset="0"/>
                <a:ea typeface="Calibri Light" panose="020F0302020204030204" pitchFamily="34" charset="0"/>
                <a:cs typeface="Calibri Light" panose="020F0302020204030204" pitchFamily="34" charset="0"/>
              </a:rPr>
              <a:t>Abordent des notions moins usitées en médecine générale : « degrés de parenté » ou « branche parentale » ;</a:t>
            </a:r>
          </a:p>
          <a:p>
            <a:pPr lvl="1"/>
            <a:r>
              <a:rPr lang="fr-FR" dirty="0">
                <a:latin typeface="Calibri Light" panose="020F0302020204030204" pitchFamily="34" charset="0"/>
                <a:ea typeface="Calibri Light" panose="020F0302020204030204" pitchFamily="34" charset="0"/>
                <a:cs typeface="Calibri Light" panose="020F0302020204030204" pitchFamily="34" charset="0"/>
              </a:rPr>
              <a:t>Combinent plusieurs conditions (âge, localisation de cancer, association de localisations) dans une même phrase ;</a:t>
            </a:r>
          </a:p>
          <a:p>
            <a:pPr lvl="1"/>
            <a:r>
              <a:rPr lang="fr-FR" dirty="0">
                <a:latin typeface="Calibri Light" panose="020F0302020204030204" pitchFamily="34" charset="0"/>
                <a:ea typeface="Calibri Light" panose="020F0302020204030204" pitchFamily="34" charset="0"/>
                <a:cs typeface="Calibri Light" panose="020F0302020204030204" pitchFamily="34" charset="0"/>
              </a:rPr>
              <a:t>Associent les antécédents personnels </a:t>
            </a:r>
            <a:r>
              <a:rPr lang="fr-FR" b="1" dirty="0">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ET</a:t>
            </a:r>
            <a:r>
              <a:rPr lang="fr-FR" dirty="0">
                <a:latin typeface="Calibri Light" panose="020F0302020204030204" pitchFamily="34" charset="0"/>
                <a:ea typeface="Calibri Light" panose="020F0302020204030204" pitchFamily="34" charset="0"/>
                <a:cs typeface="Calibri Light" panose="020F0302020204030204" pitchFamily="34" charset="0"/>
              </a:rPr>
              <a:t> familiaux.</a:t>
            </a:r>
          </a:p>
        </p:txBody>
      </p:sp>
      <p:sp>
        <p:nvSpPr>
          <p:cNvPr id="3" name="ZoneTexte 2">
            <a:extLst>
              <a:ext uri="{FF2B5EF4-FFF2-40B4-BE49-F238E27FC236}">
                <a16:creationId xmlns:a16="http://schemas.microsoft.com/office/drawing/2014/main" id="{45884B30-66C5-4B2E-BF09-202F50D8F9D8}"/>
              </a:ext>
            </a:extLst>
          </p:cNvPr>
          <p:cNvSpPr txBox="1"/>
          <p:nvPr/>
        </p:nvSpPr>
        <p:spPr>
          <a:xfrm>
            <a:off x="510020" y="1299708"/>
            <a:ext cx="3662798" cy="338554"/>
          </a:xfrm>
          <a:prstGeom prst="rect">
            <a:avLst/>
          </a:prstGeom>
          <a:noFill/>
        </p:spPr>
        <p:txBody>
          <a:bodyPr wrap="none" rtlCol="0">
            <a:spAutoFit/>
          </a:bodyPr>
          <a:lstStyle/>
          <a:p>
            <a:r>
              <a:rPr lang="fr-FR" sz="1600" b="1" dirty="0">
                <a:solidFill>
                  <a:schemeClr val="tx1">
                    <a:lumMod val="50000"/>
                    <a:lumOff val="50000"/>
                  </a:schemeClr>
                </a:solidFill>
                <a:latin typeface="Calibri Light" panose="020F0302020204030204" pitchFamily="34" charset="0"/>
                <a:ea typeface="Calibri Light" panose="020F0302020204030204" pitchFamily="34" charset="0"/>
                <a:cs typeface="Calibri Light" panose="020F0302020204030204" pitchFamily="34" charset="0"/>
              </a:rPr>
              <a:t>Avis sur la compréhension de chaque item</a:t>
            </a:r>
          </a:p>
        </p:txBody>
      </p:sp>
    </p:spTree>
    <p:extLst>
      <p:ext uri="{BB962C8B-B14F-4D97-AF65-F5344CB8AC3E}">
        <p14:creationId xmlns:p14="http://schemas.microsoft.com/office/powerpoint/2010/main" val="5760226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3A74A5C-E418-4F1B-9DC7-4835E024ED07}"/>
              </a:ext>
            </a:extLst>
          </p:cNvPr>
          <p:cNvSpPr>
            <a:spLocks noGrp="1"/>
          </p:cNvSpPr>
          <p:nvPr>
            <p:ph type="title"/>
          </p:nvPr>
        </p:nvSpPr>
        <p:spPr>
          <a:xfrm>
            <a:off x="838200" y="517793"/>
            <a:ext cx="10515600" cy="1068636"/>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Perspectives </a:t>
            </a:r>
          </a:p>
        </p:txBody>
      </p:sp>
      <p:sp>
        <p:nvSpPr>
          <p:cNvPr id="6" name="Espace réservé du contenu 5">
            <a:extLst>
              <a:ext uri="{FF2B5EF4-FFF2-40B4-BE49-F238E27FC236}">
                <a16:creationId xmlns:a16="http://schemas.microsoft.com/office/drawing/2014/main" id="{F05513F0-56A5-4D60-9EA3-9DB30AFFD915}"/>
              </a:ext>
            </a:extLst>
          </p:cNvPr>
          <p:cNvSpPr>
            <a:spLocks noGrp="1"/>
          </p:cNvSpPr>
          <p:nvPr>
            <p:ph idx="1"/>
          </p:nvPr>
        </p:nvSpPr>
        <p:spPr>
          <a:xfrm>
            <a:off x="838200" y="1622233"/>
            <a:ext cx="10845800" cy="4289039"/>
          </a:xfrm>
        </p:spPr>
        <p:txBody>
          <a:bodyPr vert="horz" lIns="91440" tIns="45720" rIns="91440" bIns="45720" rtlCol="0">
            <a:normAutofit/>
          </a:bodyPr>
          <a:lstStyle/>
          <a:p>
            <a:pPr>
              <a:spcBef>
                <a:spcPts val="600"/>
              </a:spcBef>
              <a:spcAft>
                <a:spcPts val="600"/>
              </a:spcAft>
            </a:pPr>
            <a:r>
              <a:rPr lang="fr-FR" dirty="0">
                <a:latin typeface="Calibri Light" panose="020F0302020204030204" pitchFamily="34" charset="0"/>
                <a:ea typeface="Calibri Light" panose="020F0302020204030204" pitchFamily="34" charset="0"/>
                <a:cs typeface="Calibri Light" panose="020F0302020204030204" pitchFamily="34" charset="0"/>
              </a:rPr>
              <a:t>Identifier le vecteur / média en lien avec l’URPS ML (exemple d’un outil web de l’URPS ML PACA Corse)</a:t>
            </a:r>
          </a:p>
          <a:p>
            <a:pPr>
              <a:spcBef>
                <a:spcPts val="600"/>
              </a:spcBef>
              <a:spcAft>
                <a:spcPts val="600"/>
              </a:spcAft>
            </a:pPr>
            <a:r>
              <a:rPr lang="fr-FR" dirty="0">
                <a:latin typeface="Calibri Light" panose="020F0302020204030204" pitchFamily="34" charset="0"/>
                <a:ea typeface="Calibri Light" panose="020F0302020204030204" pitchFamily="34" charset="0"/>
                <a:cs typeface="Calibri Light" panose="020F0302020204030204" pitchFamily="34" charset="0"/>
              </a:rPr>
              <a:t>Associer la diffusion de cet outil à un dispositif de sensibilisation des MG : </a:t>
            </a:r>
          </a:p>
          <a:p>
            <a:pPr lvl="1">
              <a:spcBef>
                <a:spcPts val="600"/>
              </a:spcBef>
              <a:spcAft>
                <a:spcPts val="600"/>
              </a:spcAft>
            </a:pPr>
            <a:r>
              <a:rPr lang="fr-FR" dirty="0">
                <a:latin typeface="Calibri Light" panose="020F0302020204030204" pitchFamily="34" charset="0"/>
                <a:ea typeface="Calibri Light" panose="020F0302020204030204" pitchFamily="34" charset="0"/>
                <a:cs typeface="Calibri Light" panose="020F0302020204030204" pitchFamily="34" charset="0"/>
              </a:rPr>
              <a:t>Des contenus déjà travaillés à capitaliser </a:t>
            </a:r>
          </a:p>
          <a:p>
            <a:pPr lvl="1">
              <a:spcBef>
                <a:spcPts val="600"/>
              </a:spcBef>
              <a:spcAft>
                <a:spcPts val="600"/>
              </a:spcAft>
            </a:pPr>
            <a:r>
              <a:rPr lang="fr-FR" dirty="0">
                <a:latin typeface="Calibri Light" panose="020F0302020204030204" pitchFamily="34" charset="0"/>
                <a:ea typeface="Calibri Light" panose="020F0302020204030204" pitchFamily="34" charset="0"/>
                <a:cs typeface="Calibri Light" panose="020F0302020204030204" pitchFamily="34" charset="0"/>
              </a:rPr>
              <a:t>Cible :</a:t>
            </a:r>
          </a:p>
          <a:p>
            <a:pPr lvl="2">
              <a:spcBef>
                <a:spcPts val="600"/>
              </a:spcBef>
              <a:spcAft>
                <a:spcPts val="600"/>
              </a:spcAft>
            </a:pPr>
            <a:r>
              <a:rPr lang="fr-FR" dirty="0">
                <a:latin typeface="Calibri Light" panose="020F0302020204030204" pitchFamily="34" charset="0"/>
                <a:ea typeface="Calibri Light" panose="020F0302020204030204" pitchFamily="34" charset="0"/>
                <a:cs typeface="Calibri Light" panose="020F0302020204030204" pitchFamily="34" charset="0"/>
              </a:rPr>
              <a:t>Les médecins généralistes</a:t>
            </a:r>
          </a:p>
          <a:p>
            <a:pPr lvl="2">
              <a:spcBef>
                <a:spcPts val="600"/>
              </a:spcBef>
              <a:spcAft>
                <a:spcPts val="600"/>
              </a:spcAft>
            </a:pPr>
            <a:r>
              <a:rPr lang="fr-FR" dirty="0">
                <a:latin typeface="Calibri Light" panose="020F0302020204030204" pitchFamily="34" charset="0"/>
                <a:ea typeface="Calibri Light" panose="020F0302020204030204" pitchFamily="34" charset="0"/>
                <a:cs typeface="Calibri Light" panose="020F0302020204030204" pitchFamily="34" charset="0"/>
              </a:rPr>
              <a:t>Les sages-femmes</a:t>
            </a:r>
          </a:p>
          <a:p>
            <a:pPr lvl="2">
              <a:spcBef>
                <a:spcPts val="600"/>
              </a:spcBef>
              <a:spcAft>
                <a:spcPts val="600"/>
              </a:spcAft>
            </a:pPr>
            <a:r>
              <a:rPr lang="fr-FR" dirty="0">
                <a:latin typeface="Calibri Light" panose="020F0302020204030204" pitchFamily="34" charset="0"/>
                <a:ea typeface="Calibri Light" panose="020F0302020204030204" pitchFamily="34" charset="0"/>
                <a:cs typeface="Calibri Light" panose="020F0302020204030204" pitchFamily="34" charset="0"/>
              </a:rPr>
              <a:t>Les internes de MG </a:t>
            </a:r>
          </a:p>
          <a:p>
            <a:pPr lvl="1">
              <a:spcBef>
                <a:spcPts val="600"/>
              </a:spcBef>
              <a:spcAft>
                <a:spcPts val="600"/>
              </a:spcAft>
            </a:pPr>
            <a:r>
              <a:rPr lang="fr-FR" dirty="0">
                <a:latin typeface="Calibri Light" panose="020F0302020204030204" pitchFamily="34" charset="0"/>
                <a:ea typeface="Calibri Light" panose="020F0302020204030204" pitchFamily="34" charset="0"/>
                <a:cs typeface="Calibri Light" panose="020F0302020204030204" pitchFamily="34" charset="0"/>
              </a:rPr>
              <a:t>Format </a:t>
            </a:r>
          </a:p>
          <a:p>
            <a:pPr lvl="2">
              <a:spcBef>
                <a:spcPts val="600"/>
              </a:spcBef>
              <a:spcAft>
                <a:spcPts val="600"/>
              </a:spcAft>
            </a:pPr>
            <a:r>
              <a:rPr lang="fr-FR" dirty="0">
                <a:latin typeface="Calibri Light" panose="020F0302020204030204" pitchFamily="34" charset="0"/>
                <a:ea typeface="Calibri Light" panose="020F0302020204030204" pitchFamily="34" charset="0"/>
                <a:cs typeface="Calibri Light" panose="020F0302020204030204" pitchFamily="34" charset="0"/>
              </a:rPr>
              <a:t>Plusieurs Webinaire-flash en soirée en plusieurs sessions – 15 à 20 min présentation / QR.</a:t>
            </a:r>
          </a:p>
          <a:p>
            <a:pPr lvl="2">
              <a:spcBef>
                <a:spcPts val="600"/>
              </a:spcBef>
              <a:spcAft>
                <a:spcPts val="600"/>
              </a:spcAft>
            </a:pPr>
            <a:r>
              <a:rPr lang="fr-FR" dirty="0">
                <a:latin typeface="Calibri Light" panose="020F0302020204030204" pitchFamily="34" charset="0"/>
                <a:ea typeface="Calibri Light" panose="020F0302020204030204" pitchFamily="34" charset="0"/>
                <a:cs typeface="Calibri Light" panose="020F0302020204030204" pitchFamily="34" charset="0"/>
              </a:rPr>
              <a:t>Montage du webinaire pour des replays en ligne.</a:t>
            </a:r>
          </a:p>
        </p:txBody>
      </p:sp>
      <p:pic>
        <p:nvPicPr>
          <p:cNvPr id="8" name="Graphique 7" descr="Public cible">
            <a:extLst>
              <a:ext uri="{FF2B5EF4-FFF2-40B4-BE49-F238E27FC236}">
                <a16:creationId xmlns:a16="http://schemas.microsoft.com/office/drawing/2014/main" id="{4676CA88-C6B7-40F4-B15D-5F45791D57A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12966" y="3581306"/>
            <a:ext cx="650010" cy="650010"/>
          </a:xfrm>
          <a:prstGeom prst="rect">
            <a:avLst/>
          </a:prstGeom>
        </p:spPr>
      </p:pic>
      <p:pic>
        <p:nvPicPr>
          <p:cNvPr id="10" name="Graphique 9" descr="Salle de classe">
            <a:extLst>
              <a:ext uri="{FF2B5EF4-FFF2-40B4-BE49-F238E27FC236}">
                <a16:creationId xmlns:a16="http://schemas.microsoft.com/office/drawing/2014/main" id="{79DC662B-2FBF-414F-86D0-C445892A60A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55571" y="4919532"/>
            <a:ext cx="450273" cy="450273"/>
          </a:xfrm>
          <a:prstGeom prst="rect">
            <a:avLst/>
          </a:prstGeom>
        </p:spPr>
      </p:pic>
      <p:pic>
        <p:nvPicPr>
          <p:cNvPr id="12" name="Graphique 11" descr="Internet">
            <a:extLst>
              <a:ext uri="{FF2B5EF4-FFF2-40B4-BE49-F238E27FC236}">
                <a16:creationId xmlns:a16="http://schemas.microsoft.com/office/drawing/2014/main" id="{2525B314-476D-4371-9110-40FFB46E9F3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249801" y="5369805"/>
            <a:ext cx="541467" cy="541467"/>
          </a:xfrm>
          <a:prstGeom prst="rect">
            <a:avLst/>
          </a:prstGeom>
        </p:spPr>
      </p:pic>
    </p:spTree>
    <p:extLst>
      <p:ext uri="{BB962C8B-B14F-4D97-AF65-F5344CB8AC3E}">
        <p14:creationId xmlns:p14="http://schemas.microsoft.com/office/powerpoint/2010/main" val="1568889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3A74A5C-E418-4F1B-9DC7-4835E024ED07}"/>
              </a:ext>
            </a:extLst>
          </p:cNvPr>
          <p:cNvSpPr>
            <a:spLocks noGrp="1"/>
          </p:cNvSpPr>
          <p:nvPr>
            <p:ph type="title"/>
          </p:nvPr>
        </p:nvSpPr>
        <p:spPr>
          <a:xfrm>
            <a:off x="838200" y="517793"/>
            <a:ext cx="10515600" cy="1068636"/>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Perspectives </a:t>
            </a:r>
          </a:p>
        </p:txBody>
      </p:sp>
      <p:sp>
        <p:nvSpPr>
          <p:cNvPr id="6" name="Espace réservé du contenu 5">
            <a:extLst>
              <a:ext uri="{FF2B5EF4-FFF2-40B4-BE49-F238E27FC236}">
                <a16:creationId xmlns:a16="http://schemas.microsoft.com/office/drawing/2014/main" id="{F05513F0-56A5-4D60-9EA3-9DB30AFFD915}"/>
              </a:ext>
            </a:extLst>
          </p:cNvPr>
          <p:cNvSpPr>
            <a:spLocks noGrp="1"/>
          </p:cNvSpPr>
          <p:nvPr>
            <p:ph idx="1"/>
          </p:nvPr>
        </p:nvSpPr>
        <p:spPr>
          <a:xfrm>
            <a:off x="838200" y="1622234"/>
            <a:ext cx="10515600" cy="3613532"/>
          </a:xfrm>
        </p:spPr>
        <p:txBody>
          <a:bodyPr vert="horz" lIns="91440" tIns="45720" rIns="91440" bIns="45720" rtlCol="0">
            <a:normAutofit/>
          </a:bodyPr>
          <a:lstStyle/>
          <a:p>
            <a:r>
              <a:rPr lang="fr-FR" dirty="0">
                <a:latin typeface="Calibri Light" panose="020F0302020204030204" pitchFamily="34" charset="0"/>
                <a:ea typeface="Calibri Light" panose="020F0302020204030204" pitchFamily="34" charset="0"/>
                <a:cs typeface="Calibri Light" panose="020F0302020204030204" pitchFamily="34" charset="0"/>
              </a:rPr>
              <a:t>Contenu : </a:t>
            </a:r>
          </a:p>
          <a:p>
            <a:pPr lvl="1"/>
            <a:r>
              <a:rPr lang="fr-FR" dirty="0">
                <a:latin typeface="Calibri Light" panose="020F0302020204030204" pitchFamily="34" charset="0"/>
                <a:ea typeface="Calibri Light" panose="020F0302020204030204" pitchFamily="34" charset="0"/>
                <a:cs typeface="Calibri Light" panose="020F0302020204030204" pitchFamily="34" charset="0"/>
              </a:rPr>
              <a:t>Généralités &amp; principales indications d’orientation « La génétique oncologique »</a:t>
            </a:r>
          </a:p>
          <a:p>
            <a:pPr lvl="1"/>
            <a:r>
              <a:rPr lang="fr-FR" dirty="0">
                <a:latin typeface="Calibri Light" panose="020F0302020204030204" pitchFamily="34" charset="0"/>
                <a:ea typeface="Calibri Light" panose="020F0302020204030204" pitchFamily="34" charset="0"/>
                <a:cs typeface="Calibri Light" panose="020F0302020204030204" pitchFamily="34" charset="0"/>
              </a:rPr>
              <a:t>Parcours patients, organisation de l’oncogénétique en Grand Est et spécificités territoriales </a:t>
            </a:r>
          </a:p>
          <a:p>
            <a:pPr lvl="1"/>
            <a:r>
              <a:rPr lang="fr-FR" dirty="0">
                <a:latin typeface="Calibri Light" panose="020F0302020204030204" pitchFamily="34" charset="0"/>
                <a:ea typeface="Calibri Light" panose="020F0302020204030204" pitchFamily="34" charset="0"/>
                <a:cs typeface="Calibri Light" panose="020F0302020204030204" pitchFamily="34" charset="0"/>
              </a:rPr>
              <a:t>1 chapitre par principale indication : Sein/Ovaire – Digestif – Pancréas – Peau </a:t>
            </a:r>
          </a:p>
          <a:p>
            <a:pPr lvl="2"/>
            <a:r>
              <a:rPr lang="fr-FR" dirty="0">
                <a:latin typeface="Calibri Light" panose="020F0302020204030204" pitchFamily="34" charset="0"/>
                <a:ea typeface="Calibri Light" panose="020F0302020204030204" pitchFamily="34" charset="0"/>
                <a:cs typeface="Calibri Light" panose="020F0302020204030204" pitchFamily="34" charset="0"/>
              </a:rPr>
              <a:t>Généralités</a:t>
            </a:r>
          </a:p>
          <a:p>
            <a:pPr lvl="2"/>
            <a:r>
              <a:rPr lang="fr-FR" dirty="0">
                <a:latin typeface="Calibri Light" panose="020F0302020204030204" pitchFamily="34" charset="0"/>
                <a:ea typeface="Calibri Light" panose="020F0302020204030204" pitchFamily="34" charset="0"/>
                <a:cs typeface="Calibri Light" panose="020F0302020204030204" pitchFamily="34" charset="0"/>
              </a:rPr>
              <a:t>Cas cliniques</a:t>
            </a:r>
          </a:p>
          <a:p>
            <a:pPr lvl="2"/>
            <a:r>
              <a:rPr lang="fr-FR" dirty="0">
                <a:latin typeface="Calibri Light" panose="020F0302020204030204" pitchFamily="34" charset="0"/>
                <a:ea typeface="Calibri Light" panose="020F0302020204030204" pitchFamily="34" charset="0"/>
                <a:cs typeface="Calibri Light" panose="020F0302020204030204" pitchFamily="34" charset="0"/>
              </a:rPr>
              <a:t>Modalités de surveillance </a:t>
            </a:r>
          </a:p>
          <a:p>
            <a:r>
              <a:rPr lang="fr-FR" dirty="0">
                <a:latin typeface="Calibri Light" panose="020F0302020204030204" pitchFamily="34" charset="0"/>
                <a:ea typeface="Calibri Light" panose="020F0302020204030204" pitchFamily="34" charset="0"/>
                <a:cs typeface="Calibri Light" panose="020F0302020204030204" pitchFamily="34" charset="0"/>
              </a:rPr>
              <a:t>Session spéciale « La parole aux associations de patients »</a:t>
            </a:r>
          </a:p>
          <a:p>
            <a:pPr marL="0" indent="0">
              <a:buNone/>
            </a:pPr>
            <a:r>
              <a:rPr lang="fr-FR" dirty="0">
                <a:latin typeface="Calibri Light" panose="020F0302020204030204" pitchFamily="34" charset="0"/>
                <a:ea typeface="Calibri Light" panose="020F0302020204030204" pitchFamily="34" charset="0"/>
                <a:cs typeface="Calibri Light" panose="020F0302020204030204" pitchFamily="34" charset="0"/>
              </a:rPr>
              <a:t>Soit 6 à 7 modules de 20 minutes</a:t>
            </a:r>
          </a:p>
        </p:txBody>
      </p:sp>
      <p:pic>
        <p:nvPicPr>
          <p:cNvPr id="9" name="Graphique 8" descr="Ampoule et engrenage">
            <a:extLst>
              <a:ext uri="{FF2B5EF4-FFF2-40B4-BE49-F238E27FC236}">
                <a16:creationId xmlns:a16="http://schemas.microsoft.com/office/drawing/2014/main" id="{47CDD576-061C-4292-8498-4DD85766AC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7227" y="2329690"/>
            <a:ext cx="762091" cy="762091"/>
          </a:xfrm>
          <a:prstGeom prst="rect">
            <a:avLst/>
          </a:prstGeom>
        </p:spPr>
      </p:pic>
    </p:spTree>
    <p:extLst>
      <p:ext uri="{BB962C8B-B14F-4D97-AF65-F5344CB8AC3E}">
        <p14:creationId xmlns:p14="http://schemas.microsoft.com/office/powerpoint/2010/main" val="3085291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C4B2AD63-34B5-4743-9A88-D1E3BDE011DA}"/>
              </a:ext>
            </a:extLst>
          </p:cNvPr>
          <p:cNvSpPr>
            <a:spLocks noGrp="1"/>
          </p:cNvSpPr>
          <p:nvPr>
            <p:ph type="title"/>
          </p:nvPr>
        </p:nvSpPr>
        <p:spPr>
          <a:xfrm>
            <a:off x="582927" y="585116"/>
            <a:ext cx="10515600" cy="1068636"/>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Qu’entend-on par prédisposition génétique au cancer ?</a:t>
            </a:r>
          </a:p>
        </p:txBody>
      </p:sp>
      <p:grpSp>
        <p:nvGrpSpPr>
          <p:cNvPr id="12" name="Groupe 11">
            <a:extLst>
              <a:ext uri="{FF2B5EF4-FFF2-40B4-BE49-F238E27FC236}">
                <a16:creationId xmlns:a16="http://schemas.microsoft.com/office/drawing/2014/main" id="{BCD9073C-E0A7-4CB6-AE4F-E17077ABA983}"/>
              </a:ext>
            </a:extLst>
          </p:cNvPr>
          <p:cNvGrpSpPr/>
          <p:nvPr/>
        </p:nvGrpSpPr>
        <p:grpSpPr>
          <a:xfrm rot="16200000">
            <a:off x="3102248" y="-889341"/>
            <a:ext cx="5096413" cy="9113963"/>
            <a:chOff x="4139404" y="942109"/>
            <a:chExt cx="3049590" cy="4958574"/>
          </a:xfrm>
        </p:grpSpPr>
        <p:sp>
          <p:nvSpPr>
            <p:cNvPr id="13" name="Flèche : en arc 12">
              <a:extLst>
                <a:ext uri="{FF2B5EF4-FFF2-40B4-BE49-F238E27FC236}">
                  <a16:creationId xmlns:a16="http://schemas.microsoft.com/office/drawing/2014/main" id="{83857D15-1CAB-4B8E-A086-283FD219EE9D}"/>
                </a:ext>
              </a:extLst>
            </p:cNvPr>
            <p:cNvSpPr/>
            <p:nvPr/>
          </p:nvSpPr>
          <p:spPr>
            <a:xfrm>
              <a:off x="4802300" y="942109"/>
              <a:ext cx="2386694" cy="2387058"/>
            </a:xfrm>
            <a:prstGeom prst="circularArrow">
              <a:avLst>
                <a:gd name="adj1" fmla="val 10980"/>
                <a:gd name="adj2" fmla="val 1142322"/>
                <a:gd name="adj3" fmla="val 4500000"/>
                <a:gd name="adj4" fmla="val 10800000"/>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Forme libre : forme 13">
              <a:extLst>
                <a:ext uri="{FF2B5EF4-FFF2-40B4-BE49-F238E27FC236}">
                  <a16:creationId xmlns:a16="http://schemas.microsoft.com/office/drawing/2014/main" id="{8DCAF7C8-372B-429F-AFA9-0AF17E3A3A14}"/>
                </a:ext>
              </a:extLst>
            </p:cNvPr>
            <p:cNvSpPr/>
            <p:nvPr/>
          </p:nvSpPr>
          <p:spPr>
            <a:xfrm>
              <a:off x="5329839" y="1476353"/>
              <a:ext cx="1326240" cy="1160096"/>
            </a:xfrm>
            <a:custGeom>
              <a:avLst/>
              <a:gdLst>
                <a:gd name="connsiteX0" fmla="*/ 0 w 1326240"/>
                <a:gd name="connsiteY0" fmla="*/ 0 h 662961"/>
                <a:gd name="connsiteX1" fmla="*/ 1326240 w 1326240"/>
                <a:gd name="connsiteY1" fmla="*/ 0 h 662961"/>
                <a:gd name="connsiteX2" fmla="*/ 1326240 w 1326240"/>
                <a:gd name="connsiteY2" fmla="*/ 662961 h 662961"/>
                <a:gd name="connsiteX3" fmla="*/ 0 w 1326240"/>
                <a:gd name="connsiteY3" fmla="*/ 662961 h 662961"/>
                <a:gd name="connsiteX4" fmla="*/ 0 w 1326240"/>
                <a:gd name="connsiteY4" fmla="*/ 0 h 66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6240" h="662961">
                  <a:moveTo>
                    <a:pt x="0" y="0"/>
                  </a:moveTo>
                  <a:lnTo>
                    <a:pt x="1326240" y="0"/>
                  </a:lnTo>
                  <a:lnTo>
                    <a:pt x="1326240" y="662961"/>
                  </a:lnTo>
                  <a:lnTo>
                    <a:pt x="0" y="66296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vert"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fr-FR" sz="1400" b="0" i="0"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Mutations génétiques transmises au sein des familles </a:t>
              </a:r>
              <a:endParaRPr lang="fr-FR" sz="1400"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5" name="Forme 14">
              <a:extLst>
                <a:ext uri="{FF2B5EF4-FFF2-40B4-BE49-F238E27FC236}">
                  <a16:creationId xmlns:a16="http://schemas.microsoft.com/office/drawing/2014/main" id="{D9395187-B38E-47CF-8797-447064C42447}"/>
                </a:ext>
              </a:extLst>
            </p:cNvPr>
            <p:cNvSpPr/>
            <p:nvPr/>
          </p:nvSpPr>
          <p:spPr>
            <a:xfrm>
              <a:off x="4139404" y="2313650"/>
              <a:ext cx="2386694" cy="2387058"/>
            </a:xfrm>
            <a:prstGeom prst="leftCircularArrow">
              <a:avLst>
                <a:gd name="adj1" fmla="val 10980"/>
                <a:gd name="adj2" fmla="val 1142322"/>
                <a:gd name="adj3" fmla="val 6300000"/>
                <a:gd name="adj4" fmla="val 18900000"/>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Forme libre : forme 15">
              <a:extLst>
                <a:ext uri="{FF2B5EF4-FFF2-40B4-BE49-F238E27FC236}">
                  <a16:creationId xmlns:a16="http://schemas.microsoft.com/office/drawing/2014/main" id="{B565F0BD-F049-4D32-A110-2990F223CCAE}"/>
                </a:ext>
              </a:extLst>
            </p:cNvPr>
            <p:cNvSpPr/>
            <p:nvPr/>
          </p:nvSpPr>
          <p:spPr>
            <a:xfrm>
              <a:off x="4594870" y="2853086"/>
              <a:ext cx="1326240" cy="1160096"/>
            </a:xfrm>
            <a:custGeom>
              <a:avLst/>
              <a:gdLst>
                <a:gd name="connsiteX0" fmla="*/ 0 w 1326240"/>
                <a:gd name="connsiteY0" fmla="*/ 0 h 662961"/>
                <a:gd name="connsiteX1" fmla="*/ 1326240 w 1326240"/>
                <a:gd name="connsiteY1" fmla="*/ 0 h 662961"/>
                <a:gd name="connsiteX2" fmla="*/ 1326240 w 1326240"/>
                <a:gd name="connsiteY2" fmla="*/ 662961 h 662961"/>
                <a:gd name="connsiteX3" fmla="*/ 0 w 1326240"/>
                <a:gd name="connsiteY3" fmla="*/ 662961 h 662961"/>
                <a:gd name="connsiteX4" fmla="*/ 0 w 1326240"/>
                <a:gd name="connsiteY4" fmla="*/ 0 h 66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6240" h="662961">
                  <a:moveTo>
                    <a:pt x="0" y="0"/>
                  </a:moveTo>
                  <a:lnTo>
                    <a:pt x="1326240" y="0"/>
                  </a:lnTo>
                  <a:lnTo>
                    <a:pt x="1326240" y="662961"/>
                  </a:lnTo>
                  <a:lnTo>
                    <a:pt x="0" y="66296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vert"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fr-FR" sz="14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A</a:t>
              </a:r>
              <a:r>
                <a:rPr lang="fr-FR" sz="1400" b="0" i="0"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ffectant généralement les gènes qui régulent la croissance cellulaire, réparent l’ADN ou suppriment les tumeurs</a:t>
              </a:r>
              <a:endParaRPr lang="fr-FR" sz="1400"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7" name="Arc plein 16">
              <a:extLst>
                <a:ext uri="{FF2B5EF4-FFF2-40B4-BE49-F238E27FC236}">
                  <a16:creationId xmlns:a16="http://schemas.microsoft.com/office/drawing/2014/main" id="{AA0AEB7E-F2F0-4D6B-897E-80E8E4B32A02}"/>
                </a:ext>
              </a:extLst>
            </p:cNvPr>
            <p:cNvSpPr/>
            <p:nvPr/>
          </p:nvSpPr>
          <p:spPr>
            <a:xfrm>
              <a:off x="4972170" y="3849321"/>
              <a:ext cx="2050540" cy="2051362"/>
            </a:xfrm>
            <a:prstGeom prst="blockArc">
              <a:avLst>
                <a:gd name="adj1" fmla="val 13500000"/>
                <a:gd name="adj2" fmla="val 10800000"/>
                <a:gd name="adj3" fmla="val 1274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orme libre : forme 17">
              <a:extLst>
                <a:ext uri="{FF2B5EF4-FFF2-40B4-BE49-F238E27FC236}">
                  <a16:creationId xmlns:a16="http://schemas.microsoft.com/office/drawing/2014/main" id="{1D746FDE-0F3F-4D93-9E7D-69E383AF15E7}"/>
                </a:ext>
              </a:extLst>
            </p:cNvPr>
            <p:cNvSpPr/>
            <p:nvPr/>
          </p:nvSpPr>
          <p:spPr>
            <a:xfrm>
              <a:off x="5332977" y="4275610"/>
              <a:ext cx="1326240" cy="1160096"/>
            </a:xfrm>
            <a:custGeom>
              <a:avLst/>
              <a:gdLst>
                <a:gd name="connsiteX0" fmla="*/ 0 w 1326240"/>
                <a:gd name="connsiteY0" fmla="*/ 0 h 662961"/>
                <a:gd name="connsiteX1" fmla="*/ 1326240 w 1326240"/>
                <a:gd name="connsiteY1" fmla="*/ 0 h 662961"/>
                <a:gd name="connsiteX2" fmla="*/ 1326240 w 1326240"/>
                <a:gd name="connsiteY2" fmla="*/ 662961 h 662961"/>
                <a:gd name="connsiteX3" fmla="*/ 0 w 1326240"/>
                <a:gd name="connsiteY3" fmla="*/ 662961 h 662961"/>
                <a:gd name="connsiteX4" fmla="*/ 0 w 1326240"/>
                <a:gd name="connsiteY4" fmla="*/ 0 h 66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6240" h="662961">
                  <a:moveTo>
                    <a:pt x="0" y="0"/>
                  </a:moveTo>
                  <a:lnTo>
                    <a:pt x="1326240" y="0"/>
                  </a:lnTo>
                  <a:lnTo>
                    <a:pt x="1326240" y="662961"/>
                  </a:lnTo>
                  <a:lnTo>
                    <a:pt x="0" y="66296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vert"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fr-FR" sz="1400" kern="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Augmentant significative le risque de développer certaines formes de cancer </a:t>
              </a:r>
            </a:p>
          </p:txBody>
        </p:sp>
      </p:grpSp>
      <p:sp>
        <p:nvSpPr>
          <p:cNvPr id="21" name="Rectangle : carré corné 20">
            <a:extLst>
              <a:ext uri="{FF2B5EF4-FFF2-40B4-BE49-F238E27FC236}">
                <a16:creationId xmlns:a16="http://schemas.microsoft.com/office/drawing/2014/main" id="{CAF436D7-0593-447F-B2A2-3EFE17692E66}"/>
              </a:ext>
            </a:extLst>
          </p:cNvPr>
          <p:cNvSpPr/>
          <p:nvPr/>
        </p:nvSpPr>
        <p:spPr>
          <a:xfrm>
            <a:off x="8371779" y="4941066"/>
            <a:ext cx="3336297" cy="1400548"/>
          </a:xfrm>
          <a:prstGeom prst="foldedCorner">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spcBef>
                <a:spcPts val="1000"/>
              </a:spcBef>
              <a:buSzPts val="2000"/>
            </a:pPr>
            <a:r>
              <a:rPr lang="fr-FR" sz="1200" dirty="0">
                <a:solidFill>
                  <a:srgbClr val="156082"/>
                </a:solidFill>
                <a:latin typeface="Calibri Light" panose="020F0302020204030204" pitchFamily="34" charset="0"/>
                <a:ea typeface="Calibri Light" panose="020F0302020204030204" pitchFamily="34" charset="0"/>
                <a:cs typeface="Calibri Light" panose="020F0302020204030204" pitchFamily="34" charset="0"/>
              </a:rPr>
              <a:t>Les cancers héréditaires les plus courants sont les cancers du sein, des ovaires, colorectaux, de la prostate et du pancréas, souvent liés à des mutations dans des gènes tels que BRCA1, BRCA2, APC et autres.</a:t>
            </a:r>
          </a:p>
        </p:txBody>
      </p:sp>
      <p:sp>
        <p:nvSpPr>
          <p:cNvPr id="23" name="Rectangle 22">
            <a:extLst>
              <a:ext uri="{FF2B5EF4-FFF2-40B4-BE49-F238E27FC236}">
                <a16:creationId xmlns:a16="http://schemas.microsoft.com/office/drawing/2014/main" id="{B8B78111-EACF-4977-865C-2B5992DBC83B}"/>
              </a:ext>
            </a:extLst>
          </p:cNvPr>
          <p:cNvSpPr/>
          <p:nvPr/>
        </p:nvSpPr>
        <p:spPr>
          <a:xfrm>
            <a:off x="27068" y="5325951"/>
            <a:ext cx="5121244" cy="1015663"/>
          </a:xfrm>
          <a:prstGeom prst="rect">
            <a:avLst/>
          </a:prstGeom>
        </p:spPr>
        <p:txBody>
          <a:bodyPr wrap="square">
            <a:spAutoFit/>
          </a:bodyPr>
          <a:lstStyle/>
          <a:p>
            <a:pPr algn="ctr">
              <a:defRPr sz="2000" b="1">
                <a:solidFill>
                  <a:srgbClr val="323232"/>
                </a:solidFill>
              </a:defRPr>
            </a:pPr>
            <a:r>
              <a:rPr lang="fr-FR" dirty="0">
                <a:solidFill>
                  <a:schemeClr val="accent5">
                    <a:lumMod val="75000"/>
                  </a:schemeClr>
                </a:solidFill>
                <a:latin typeface="Calibri Light" panose="020F0302020204030204" pitchFamily="34" charset="0"/>
                <a:ea typeface="Calibri Light" panose="020F0302020204030204" pitchFamily="34" charset="0"/>
                <a:cs typeface="Calibri Light" panose="020F0302020204030204" pitchFamily="34" charset="0"/>
              </a:rPr>
              <a:t>⚠️ </a:t>
            </a:r>
          </a:p>
          <a:p>
            <a:pPr algn="ctr">
              <a:defRPr sz="2000" b="1">
                <a:solidFill>
                  <a:srgbClr val="323232"/>
                </a:solidFill>
              </a:defRPr>
            </a:pPr>
            <a:r>
              <a:rPr lang="fr-FR" dirty="0">
                <a:solidFill>
                  <a:schemeClr val="accent5">
                    <a:lumMod val="75000"/>
                  </a:schemeClr>
                </a:solidFill>
                <a:latin typeface="Calibri Light" panose="020F0302020204030204" pitchFamily="34" charset="0"/>
                <a:ea typeface="Calibri Light" panose="020F0302020204030204" pitchFamily="34" charset="0"/>
                <a:cs typeface="Calibri Light" panose="020F0302020204030204" pitchFamily="34" charset="0"/>
              </a:rPr>
              <a:t>C’est le risque qui se transmet, </a:t>
            </a:r>
          </a:p>
          <a:p>
            <a:pPr algn="ctr">
              <a:defRPr sz="2000" b="1">
                <a:solidFill>
                  <a:srgbClr val="323232"/>
                </a:solidFill>
              </a:defRPr>
            </a:pPr>
            <a:r>
              <a:rPr lang="fr-FR" dirty="0">
                <a:solidFill>
                  <a:schemeClr val="accent5">
                    <a:lumMod val="75000"/>
                  </a:schemeClr>
                </a:solidFill>
                <a:latin typeface="Calibri Light" panose="020F0302020204030204" pitchFamily="34" charset="0"/>
                <a:ea typeface="Calibri Light" panose="020F0302020204030204" pitchFamily="34" charset="0"/>
                <a:cs typeface="Calibri Light" panose="020F0302020204030204" pitchFamily="34" charset="0"/>
              </a:rPr>
              <a:t>pas le cancer lui-même</a:t>
            </a:r>
          </a:p>
        </p:txBody>
      </p:sp>
    </p:spTree>
    <p:extLst>
      <p:ext uri="{BB962C8B-B14F-4D97-AF65-F5344CB8AC3E}">
        <p14:creationId xmlns:p14="http://schemas.microsoft.com/office/powerpoint/2010/main" val="2626505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A65E64-14B5-0492-2BBA-7EF6F86036E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8B55EE4-1F57-52AD-7D5D-1DF6B442ECBF}"/>
              </a:ext>
            </a:extLst>
          </p:cNvPr>
          <p:cNvSpPr>
            <a:spLocks noGrp="1"/>
          </p:cNvSpPr>
          <p:nvPr>
            <p:ph type="title"/>
          </p:nvPr>
        </p:nvSpPr>
        <p:spPr>
          <a:xfrm>
            <a:off x="573518" y="496637"/>
            <a:ext cx="10515600" cy="801395"/>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Remerciements</a:t>
            </a:r>
          </a:p>
        </p:txBody>
      </p:sp>
      <p:sp>
        <p:nvSpPr>
          <p:cNvPr id="3" name="Espace réservé du contenu 2">
            <a:extLst>
              <a:ext uri="{FF2B5EF4-FFF2-40B4-BE49-F238E27FC236}">
                <a16:creationId xmlns:a16="http://schemas.microsoft.com/office/drawing/2014/main" id="{75162FC0-AD30-82FF-61F4-C9014E40EC69}"/>
              </a:ext>
            </a:extLst>
          </p:cNvPr>
          <p:cNvSpPr>
            <a:spLocks noGrp="1"/>
          </p:cNvSpPr>
          <p:nvPr>
            <p:ph idx="1"/>
          </p:nvPr>
        </p:nvSpPr>
        <p:spPr>
          <a:xfrm>
            <a:off x="630597" y="1224126"/>
            <a:ext cx="10728489" cy="647012"/>
          </a:xfrm>
        </p:spPr>
        <p:txBody>
          <a:bodyPr>
            <a:normAutofit/>
          </a:bodyPr>
          <a:lstStyle/>
          <a:p>
            <a:r>
              <a:rPr lang="fr-FR" dirty="0"/>
              <a:t>A l’ensemble des membres du groupe de travail : </a:t>
            </a:r>
          </a:p>
          <a:p>
            <a:endParaRPr lang="fr-FR" dirty="0"/>
          </a:p>
        </p:txBody>
      </p:sp>
      <p:pic>
        <p:nvPicPr>
          <p:cNvPr id="7" name="Image 6">
            <a:extLst>
              <a:ext uri="{FF2B5EF4-FFF2-40B4-BE49-F238E27FC236}">
                <a16:creationId xmlns:a16="http://schemas.microsoft.com/office/drawing/2014/main" id="{5A989085-7F2E-C91E-B7DA-0A1C27EE0159}"/>
              </a:ext>
            </a:extLst>
          </p:cNvPr>
          <p:cNvPicPr>
            <a:picLocks noChangeAspect="1"/>
          </p:cNvPicPr>
          <p:nvPr/>
        </p:nvPicPr>
        <p:blipFill>
          <a:blip r:embed="rId3"/>
          <a:stretch>
            <a:fillRect/>
          </a:stretch>
        </p:blipFill>
        <p:spPr>
          <a:xfrm>
            <a:off x="5237018" y="5309274"/>
            <a:ext cx="1515648" cy="662685"/>
          </a:xfrm>
          <a:prstGeom prst="rect">
            <a:avLst/>
          </a:prstGeom>
        </p:spPr>
      </p:pic>
      <p:sp>
        <p:nvSpPr>
          <p:cNvPr id="9" name="Espace réservé du contenu 2">
            <a:extLst>
              <a:ext uri="{FF2B5EF4-FFF2-40B4-BE49-F238E27FC236}">
                <a16:creationId xmlns:a16="http://schemas.microsoft.com/office/drawing/2014/main" id="{82AF1E21-B343-6946-2C76-71AB10583029}"/>
              </a:ext>
            </a:extLst>
          </p:cNvPr>
          <p:cNvSpPr txBox="1">
            <a:spLocks/>
          </p:cNvSpPr>
          <p:nvPr/>
        </p:nvSpPr>
        <p:spPr>
          <a:xfrm>
            <a:off x="4129745" y="6034429"/>
            <a:ext cx="3408445" cy="6658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33CCCC"/>
              </a:buClr>
              <a:buFont typeface="Arial" panose="020B0604020202020204" pitchFamily="34" charset="0"/>
              <a:buChar char="•"/>
              <a:defRPr sz="24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167A5"/>
              </a:buClr>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167A5"/>
              </a:buClr>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167A5"/>
              </a:buClr>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167A5"/>
              </a:buClr>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1800" b="1" dirty="0">
                <a:solidFill>
                  <a:srgbClr val="435780"/>
                </a:solidFill>
              </a:rPr>
              <a:t>www.onco-grandest.fr</a:t>
            </a:r>
          </a:p>
        </p:txBody>
      </p:sp>
      <p:graphicFrame>
        <p:nvGraphicFramePr>
          <p:cNvPr id="5" name="Tableau 4">
            <a:extLst>
              <a:ext uri="{FF2B5EF4-FFF2-40B4-BE49-F238E27FC236}">
                <a16:creationId xmlns:a16="http://schemas.microsoft.com/office/drawing/2014/main" id="{DC8F912E-D696-4F52-9E56-E3467300B608}"/>
              </a:ext>
            </a:extLst>
          </p:cNvPr>
          <p:cNvGraphicFramePr>
            <a:graphicFrameLocks noGrp="1"/>
          </p:cNvGraphicFramePr>
          <p:nvPr>
            <p:extLst>
              <p:ext uri="{D42A27DB-BD31-4B8C-83A1-F6EECF244321}">
                <p14:modId xmlns:p14="http://schemas.microsoft.com/office/powerpoint/2010/main" val="3492094426"/>
              </p:ext>
            </p:extLst>
          </p:nvPr>
        </p:nvGraphicFramePr>
        <p:xfrm>
          <a:off x="1297709" y="1614889"/>
          <a:ext cx="8488218" cy="3628221"/>
        </p:xfrm>
        <a:graphic>
          <a:graphicData uri="http://schemas.openxmlformats.org/drawingml/2006/table">
            <a:tbl>
              <a:tblPr>
                <a:tableStyleId>{3B4B98B0-60AC-42C2-AFA5-B58CD77FA1E5}</a:tableStyleId>
              </a:tblPr>
              <a:tblGrid>
                <a:gridCol w="471148">
                  <a:extLst>
                    <a:ext uri="{9D8B030D-6E8A-4147-A177-3AD203B41FA5}">
                      <a16:colId xmlns:a16="http://schemas.microsoft.com/office/drawing/2014/main" val="3422041489"/>
                    </a:ext>
                  </a:extLst>
                </a:gridCol>
                <a:gridCol w="1151149">
                  <a:extLst>
                    <a:ext uri="{9D8B030D-6E8A-4147-A177-3AD203B41FA5}">
                      <a16:colId xmlns:a16="http://schemas.microsoft.com/office/drawing/2014/main" val="1396374591"/>
                    </a:ext>
                  </a:extLst>
                </a:gridCol>
                <a:gridCol w="984141">
                  <a:extLst>
                    <a:ext uri="{9D8B030D-6E8A-4147-A177-3AD203B41FA5}">
                      <a16:colId xmlns:a16="http://schemas.microsoft.com/office/drawing/2014/main" val="2066900222"/>
                    </a:ext>
                  </a:extLst>
                </a:gridCol>
                <a:gridCol w="3295598">
                  <a:extLst>
                    <a:ext uri="{9D8B030D-6E8A-4147-A177-3AD203B41FA5}">
                      <a16:colId xmlns:a16="http://schemas.microsoft.com/office/drawing/2014/main" val="1698996353"/>
                    </a:ext>
                  </a:extLst>
                </a:gridCol>
                <a:gridCol w="2586182">
                  <a:extLst>
                    <a:ext uri="{9D8B030D-6E8A-4147-A177-3AD203B41FA5}">
                      <a16:colId xmlns:a16="http://schemas.microsoft.com/office/drawing/2014/main" val="2942400059"/>
                    </a:ext>
                  </a:extLst>
                </a:gridCol>
              </a:tblGrid>
              <a:tr h="324737">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Pr</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NGUYEN</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Tan Dat</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dirty="0">
                          <a:effectLst/>
                          <a:latin typeface="Calibri Light" panose="020F0302020204030204" pitchFamily="34" charset="0"/>
                          <a:ea typeface="Calibri Light" panose="020F0302020204030204" pitchFamily="34" charset="0"/>
                          <a:cs typeface="Calibri Light" panose="020F0302020204030204" pitchFamily="34" charset="0"/>
                        </a:rPr>
                        <a:t>Référent scientifique - Projet Grand Est</a:t>
                      </a:r>
                      <a:endParaRPr lang="fr-FR" sz="1000" b="0" i="0" u="none" strike="noStrike"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Institut Godinot</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3576878448"/>
                  </a:ext>
                </a:extLst>
              </a:tr>
              <a:tr h="295764">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 </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BRAYOTEL</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Fanny</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Clinicienne Oncogénétique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Institut Godinot</a:t>
                      </a:r>
                      <a:b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b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Groupe Courlancy</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1967575210"/>
                  </a:ext>
                </a:extLst>
              </a:tr>
              <a:tr h="218503">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PRULHIERE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Karine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Clinicienne Oncogénétique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Groupe Courlancy</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648865883"/>
                  </a:ext>
                </a:extLst>
              </a:tr>
              <a:tr h="324737">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 </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SAVOYE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Aude-Marie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Directrice médicale - Cs Oncogénétique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dirty="0">
                          <a:effectLst/>
                          <a:latin typeface="Calibri Light" panose="020F0302020204030204" pitchFamily="34" charset="0"/>
                          <a:ea typeface="Calibri Light" panose="020F0302020204030204" pitchFamily="34" charset="0"/>
                          <a:cs typeface="Calibri Light" panose="020F0302020204030204" pitchFamily="34" charset="0"/>
                        </a:rPr>
                        <a:t>Institut Godinot</a:t>
                      </a:r>
                      <a:endParaRPr lang="fr-FR" sz="1000" b="0" i="0" u="none" strike="noStrike"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3050367461"/>
                  </a:ext>
                </a:extLst>
              </a:tr>
              <a:tr h="277656">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BRASSEUR</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Mathilde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dirty="0">
                          <a:effectLst/>
                          <a:latin typeface="Calibri Light" panose="020F0302020204030204" pitchFamily="34" charset="0"/>
                          <a:ea typeface="Calibri Light" panose="020F0302020204030204" pitchFamily="34" charset="0"/>
                          <a:cs typeface="Calibri Light" panose="020F0302020204030204" pitchFamily="34" charset="0"/>
                        </a:rPr>
                        <a:t>Clinicienne Oncogénétique</a:t>
                      </a:r>
                      <a:endParaRPr lang="fr-FR" sz="1000" b="0" i="0" u="none" strike="noStrike"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dirty="0">
                          <a:effectLst/>
                          <a:latin typeface="Calibri Light" panose="020F0302020204030204" pitchFamily="34" charset="0"/>
                          <a:ea typeface="Calibri Light" panose="020F0302020204030204" pitchFamily="34" charset="0"/>
                          <a:cs typeface="Calibri Light" panose="020F0302020204030204" pitchFamily="34" charset="0"/>
                        </a:rPr>
                        <a:t>CHU de Reims / Institut Godinot</a:t>
                      </a:r>
                      <a:endParaRPr lang="fr-FR" sz="1000" b="0" i="0" u="none" strike="noStrike"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2833146363"/>
                  </a:ext>
                </a:extLst>
              </a:tr>
              <a:tr h="324737">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THORN</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Hugo</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dirty="0">
                          <a:effectLst/>
                          <a:latin typeface="Calibri Light" panose="020F0302020204030204" pitchFamily="34" charset="0"/>
                          <a:ea typeface="Calibri Light" panose="020F0302020204030204" pitchFamily="34" charset="0"/>
                          <a:cs typeface="Calibri Light" panose="020F0302020204030204" pitchFamily="34" charset="0"/>
                        </a:rPr>
                        <a:t>Génétique médicale &amp; clinique</a:t>
                      </a:r>
                      <a:endParaRPr lang="fr-FR" sz="1000" b="0" i="0" u="none" strike="noStrike"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dirty="0">
                          <a:effectLst/>
                          <a:latin typeface="Calibri Light" panose="020F0302020204030204" pitchFamily="34" charset="0"/>
                          <a:ea typeface="Calibri Light" panose="020F0302020204030204" pitchFamily="34" charset="0"/>
                          <a:cs typeface="Calibri Light" panose="020F0302020204030204" pitchFamily="34" charset="0"/>
                        </a:rPr>
                        <a:t>CHU de Reims</a:t>
                      </a:r>
                      <a:endParaRPr lang="fr-FR" sz="1000" b="0" i="0" u="none" strike="noStrike"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2857046545"/>
                  </a:ext>
                </a:extLst>
              </a:tr>
              <a:tr h="324737">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dirty="0">
                          <a:effectLst/>
                          <a:latin typeface="Calibri Light" panose="020F0302020204030204" pitchFamily="34" charset="0"/>
                          <a:ea typeface="Calibri Light" panose="020F0302020204030204" pitchFamily="34" charset="0"/>
                          <a:cs typeface="Calibri Light" panose="020F0302020204030204" pitchFamily="34" charset="0"/>
                        </a:rPr>
                        <a:t>DURLACH</a:t>
                      </a:r>
                      <a:endParaRPr lang="fr-FR" sz="1000" b="0" i="0" u="none" strike="noStrike"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Anne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Génétique médicale &amp; clinique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CHU de Reims</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597957790"/>
                  </a:ext>
                </a:extLst>
              </a:tr>
              <a:tr h="218503">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 </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MAUGARD</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Christine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Génétique médicale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GENECAL</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4278884177"/>
                  </a:ext>
                </a:extLst>
              </a:tr>
              <a:tr h="218503">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 </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LUPORSI</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Elizabeth</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Génétique médicale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GENECAL</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1470557312"/>
                  </a:ext>
                </a:extLst>
              </a:tr>
              <a:tr h="218503">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 </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GRADELER</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Jean-Daniel </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Administrateur URPS NEON</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URPS ML Grand Est</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341559460"/>
                  </a:ext>
                </a:extLst>
              </a:tr>
              <a:tr h="211260">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 </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PORREAUX</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Juliette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 </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Interne - Médecine générale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3141425283"/>
                  </a:ext>
                </a:extLst>
              </a:tr>
              <a:tr h="218503">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CORRADI</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Christophe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Médecin généraliste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Médecin généraliste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3521926570"/>
                  </a:ext>
                </a:extLst>
              </a:tr>
              <a:tr h="218503">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 </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AYAV</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Carole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Directrice médicale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NEON</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721638499"/>
                  </a:ext>
                </a:extLst>
              </a:tr>
              <a:tr h="218503">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Dr </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SCHOULER</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Corinne</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a:effectLst/>
                          <a:latin typeface="Calibri Light" panose="020F0302020204030204" pitchFamily="34" charset="0"/>
                          <a:ea typeface="Calibri Light" panose="020F0302020204030204" pitchFamily="34" charset="0"/>
                          <a:cs typeface="Calibri Light" panose="020F0302020204030204" pitchFamily="34" charset="0"/>
                        </a:rPr>
                        <a:t>Conseiller médical DOS</a:t>
                      </a:r>
                      <a:endParaRPr lang="fr-FR" sz="1000" b="0" i="0" u="none" strike="noStrike">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tc>
                  <a:txBody>
                    <a:bodyPr/>
                    <a:lstStyle/>
                    <a:p>
                      <a:pPr algn="l" fontAlgn="ctr"/>
                      <a:r>
                        <a:rPr lang="fr-FR" sz="1000" u="none" strike="noStrike" dirty="0">
                          <a:effectLst/>
                          <a:latin typeface="Calibri Light" panose="020F0302020204030204" pitchFamily="34" charset="0"/>
                          <a:ea typeface="Calibri Light" panose="020F0302020204030204" pitchFamily="34" charset="0"/>
                          <a:cs typeface="Calibri Light" panose="020F0302020204030204" pitchFamily="34" charset="0"/>
                        </a:rPr>
                        <a:t>ARS Grand Est</a:t>
                      </a:r>
                      <a:endParaRPr lang="fr-FR" sz="1000" b="0" i="0" u="none" strike="noStrike"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endParaRPr>
                    </a:p>
                  </a:txBody>
                  <a:tcPr marL="6036" marR="6036" marT="6036" marB="0" anchor="ctr"/>
                </a:tc>
                <a:extLst>
                  <a:ext uri="{0D108BD9-81ED-4DB2-BD59-A6C34878D82A}">
                    <a16:rowId xmlns:a16="http://schemas.microsoft.com/office/drawing/2014/main" val="2151729908"/>
                  </a:ext>
                </a:extLst>
              </a:tr>
            </a:tbl>
          </a:graphicData>
        </a:graphic>
      </p:graphicFrame>
    </p:spTree>
    <p:extLst>
      <p:ext uri="{BB962C8B-B14F-4D97-AF65-F5344CB8AC3E}">
        <p14:creationId xmlns:p14="http://schemas.microsoft.com/office/powerpoint/2010/main" val="1686719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EFCBF64-764C-421A-9FE0-376B037BFD6F}"/>
              </a:ext>
            </a:extLst>
          </p:cNvPr>
          <p:cNvSpPr>
            <a:spLocks noGrp="1"/>
          </p:cNvSpPr>
          <p:nvPr>
            <p:ph type="title"/>
          </p:nvPr>
        </p:nvSpPr>
        <p:spPr>
          <a:xfrm>
            <a:off x="696150" y="458643"/>
            <a:ext cx="10515600" cy="1325563"/>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Prédisposition génétique au cancer … idées reçues </a:t>
            </a:r>
          </a:p>
        </p:txBody>
      </p:sp>
      <p:grpSp>
        <p:nvGrpSpPr>
          <p:cNvPr id="9" name="Groupe 8">
            <a:extLst>
              <a:ext uri="{FF2B5EF4-FFF2-40B4-BE49-F238E27FC236}">
                <a16:creationId xmlns:a16="http://schemas.microsoft.com/office/drawing/2014/main" id="{BB503E77-3FBA-4F8D-A27E-2537AEB75A63}"/>
              </a:ext>
            </a:extLst>
          </p:cNvPr>
          <p:cNvGrpSpPr/>
          <p:nvPr/>
        </p:nvGrpSpPr>
        <p:grpSpPr>
          <a:xfrm>
            <a:off x="3287051" y="1575331"/>
            <a:ext cx="4926290" cy="4674287"/>
            <a:chOff x="3379415" y="1603040"/>
            <a:chExt cx="4926290" cy="4674287"/>
          </a:xfrm>
        </p:grpSpPr>
        <p:sp>
          <p:nvSpPr>
            <p:cNvPr id="11" name="Forme libre : forme 10">
              <a:extLst>
                <a:ext uri="{FF2B5EF4-FFF2-40B4-BE49-F238E27FC236}">
                  <a16:creationId xmlns:a16="http://schemas.microsoft.com/office/drawing/2014/main" id="{92C71641-63CC-4C74-9BC8-309EF4B2837C}"/>
                </a:ext>
              </a:extLst>
            </p:cNvPr>
            <p:cNvSpPr/>
            <p:nvPr/>
          </p:nvSpPr>
          <p:spPr>
            <a:xfrm>
              <a:off x="3629922" y="1603040"/>
              <a:ext cx="1651184" cy="917324"/>
            </a:xfrm>
            <a:custGeom>
              <a:avLst/>
              <a:gdLst>
                <a:gd name="connsiteX0" fmla="*/ 0 w 1651184"/>
                <a:gd name="connsiteY0" fmla="*/ 91732 h 917324"/>
                <a:gd name="connsiteX1" fmla="*/ 91732 w 1651184"/>
                <a:gd name="connsiteY1" fmla="*/ 0 h 917324"/>
                <a:gd name="connsiteX2" fmla="*/ 1559452 w 1651184"/>
                <a:gd name="connsiteY2" fmla="*/ 0 h 917324"/>
                <a:gd name="connsiteX3" fmla="*/ 1651184 w 1651184"/>
                <a:gd name="connsiteY3" fmla="*/ 91732 h 917324"/>
                <a:gd name="connsiteX4" fmla="*/ 1651184 w 1651184"/>
                <a:gd name="connsiteY4" fmla="*/ 825592 h 917324"/>
                <a:gd name="connsiteX5" fmla="*/ 1559452 w 1651184"/>
                <a:gd name="connsiteY5" fmla="*/ 917324 h 917324"/>
                <a:gd name="connsiteX6" fmla="*/ 91732 w 1651184"/>
                <a:gd name="connsiteY6" fmla="*/ 917324 h 917324"/>
                <a:gd name="connsiteX7" fmla="*/ 0 w 1651184"/>
                <a:gd name="connsiteY7" fmla="*/ 825592 h 917324"/>
                <a:gd name="connsiteX8" fmla="*/ 0 w 1651184"/>
                <a:gd name="connsiteY8" fmla="*/ 91732 h 91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1184" h="917324">
                  <a:moveTo>
                    <a:pt x="0" y="91732"/>
                  </a:moveTo>
                  <a:cubicBezTo>
                    <a:pt x="0" y="41070"/>
                    <a:pt x="41070" y="0"/>
                    <a:pt x="91732" y="0"/>
                  </a:cubicBezTo>
                  <a:lnTo>
                    <a:pt x="1559452" y="0"/>
                  </a:lnTo>
                  <a:cubicBezTo>
                    <a:pt x="1610114" y="0"/>
                    <a:pt x="1651184" y="41070"/>
                    <a:pt x="1651184" y="91732"/>
                  </a:cubicBezTo>
                  <a:lnTo>
                    <a:pt x="1651184" y="825592"/>
                  </a:lnTo>
                  <a:cubicBezTo>
                    <a:pt x="1651184" y="876254"/>
                    <a:pt x="1610114" y="917324"/>
                    <a:pt x="1559452" y="917324"/>
                  </a:cubicBezTo>
                  <a:lnTo>
                    <a:pt x="91732" y="917324"/>
                  </a:lnTo>
                  <a:cubicBezTo>
                    <a:pt x="41070" y="917324"/>
                    <a:pt x="0" y="876254"/>
                    <a:pt x="0" y="825592"/>
                  </a:cubicBezTo>
                  <a:lnTo>
                    <a:pt x="0" y="91732"/>
                  </a:lnTo>
                  <a:close/>
                </a:path>
              </a:pathLst>
            </a:custGeom>
            <a:solidFill>
              <a:srgbClr val="88BEC4"/>
            </a:solidFill>
            <a:scene3d>
              <a:camera prst="orthographicFront"/>
              <a:lightRig rig="threePt" dir="t"/>
            </a:scene3d>
            <a:sp3d>
              <a:bevelT/>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7828" tIns="87828" rIns="87828" bIns="87828" numCol="1" spcCol="1270" anchor="ctr" anchorCtr="0">
              <a:noAutofit/>
            </a:bodyPr>
            <a:lstStyle/>
            <a:p>
              <a:pPr marL="0" lvl="0" indent="0" algn="ctr" defTabSz="711200">
                <a:lnSpc>
                  <a:spcPct val="90000"/>
                </a:lnSpc>
                <a:spcBef>
                  <a:spcPct val="0"/>
                </a:spcBef>
                <a:spcAft>
                  <a:spcPct val="35000"/>
                </a:spcAft>
                <a:buNone/>
              </a:pPr>
              <a:r>
                <a:rPr lang="fr-FR" sz="2800" b="1"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a:t>
              </a:r>
              <a:r>
                <a:rPr lang="fr-FR" sz="1600" b="1"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 Idée Reçue</a:t>
              </a:r>
            </a:p>
          </p:txBody>
        </p:sp>
        <p:sp>
          <p:nvSpPr>
            <p:cNvPr id="12" name="Forme libre : forme 11">
              <a:extLst>
                <a:ext uri="{FF2B5EF4-FFF2-40B4-BE49-F238E27FC236}">
                  <a16:creationId xmlns:a16="http://schemas.microsoft.com/office/drawing/2014/main" id="{A82146B6-AC7A-445A-BB58-F74DE420BCF2}"/>
                </a:ext>
              </a:extLst>
            </p:cNvPr>
            <p:cNvSpPr/>
            <p:nvPr/>
          </p:nvSpPr>
          <p:spPr>
            <a:xfrm>
              <a:off x="6384420" y="1615892"/>
              <a:ext cx="1651184" cy="917324"/>
            </a:xfrm>
            <a:custGeom>
              <a:avLst/>
              <a:gdLst>
                <a:gd name="connsiteX0" fmla="*/ 0 w 1651184"/>
                <a:gd name="connsiteY0" fmla="*/ 91732 h 917324"/>
                <a:gd name="connsiteX1" fmla="*/ 91732 w 1651184"/>
                <a:gd name="connsiteY1" fmla="*/ 0 h 917324"/>
                <a:gd name="connsiteX2" fmla="*/ 1559452 w 1651184"/>
                <a:gd name="connsiteY2" fmla="*/ 0 h 917324"/>
                <a:gd name="connsiteX3" fmla="*/ 1651184 w 1651184"/>
                <a:gd name="connsiteY3" fmla="*/ 91732 h 917324"/>
                <a:gd name="connsiteX4" fmla="*/ 1651184 w 1651184"/>
                <a:gd name="connsiteY4" fmla="*/ 825592 h 917324"/>
                <a:gd name="connsiteX5" fmla="*/ 1559452 w 1651184"/>
                <a:gd name="connsiteY5" fmla="*/ 917324 h 917324"/>
                <a:gd name="connsiteX6" fmla="*/ 91732 w 1651184"/>
                <a:gd name="connsiteY6" fmla="*/ 917324 h 917324"/>
                <a:gd name="connsiteX7" fmla="*/ 0 w 1651184"/>
                <a:gd name="connsiteY7" fmla="*/ 825592 h 917324"/>
                <a:gd name="connsiteX8" fmla="*/ 0 w 1651184"/>
                <a:gd name="connsiteY8" fmla="*/ 91732 h 91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1184" h="917324">
                  <a:moveTo>
                    <a:pt x="0" y="91732"/>
                  </a:moveTo>
                  <a:cubicBezTo>
                    <a:pt x="0" y="41070"/>
                    <a:pt x="41070" y="0"/>
                    <a:pt x="91732" y="0"/>
                  </a:cubicBezTo>
                  <a:lnTo>
                    <a:pt x="1559452" y="0"/>
                  </a:lnTo>
                  <a:cubicBezTo>
                    <a:pt x="1610114" y="0"/>
                    <a:pt x="1651184" y="41070"/>
                    <a:pt x="1651184" y="91732"/>
                  </a:cubicBezTo>
                  <a:lnTo>
                    <a:pt x="1651184" y="825592"/>
                  </a:lnTo>
                  <a:cubicBezTo>
                    <a:pt x="1651184" y="876254"/>
                    <a:pt x="1610114" y="917324"/>
                    <a:pt x="1559452" y="917324"/>
                  </a:cubicBezTo>
                  <a:lnTo>
                    <a:pt x="91732" y="917324"/>
                  </a:lnTo>
                  <a:cubicBezTo>
                    <a:pt x="41070" y="917324"/>
                    <a:pt x="0" y="876254"/>
                    <a:pt x="0" y="825592"/>
                  </a:cubicBezTo>
                  <a:lnTo>
                    <a:pt x="0" y="91732"/>
                  </a:lnTo>
                  <a:close/>
                </a:path>
              </a:pathLst>
            </a:custGeom>
            <a:solidFill>
              <a:srgbClr val="156082">
                <a:alpha val="90000"/>
              </a:srgbClr>
            </a:solidFill>
            <a:scene3d>
              <a:camera prst="orthographicFront"/>
              <a:lightRig rig="threePt" dir="t"/>
            </a:scene3d>
            <a:sp3d>
              <a:bevelT/>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7828" tIns="87828" rIns="87828" bIns="87828" numCol="1" spcCol="1270" anchor="ctr" anchorCtr="0">
              <a:noAutofit/>
            </a:bodyPr>
            <a:lstStyle/>
            <a:p>
              <a:pPr marL="0" lvl="0" indent="0" algn="ctr" defTabSz="711200">
                <a:lnSpc>
                  <a:spcPct val="90000"/>
                </a:lnSpc>
                <a:spcBef>
                  <a:spcPct val="0"/>
                </a:spcBef>
                <a:spcAft>
                  <a:spcPct val="35000"/>
                </a:spcAft>
                <a:buNone/>
              </a:pPr>
              <a:r>
                <a:rPr lang="fr-FR" sz="2400" b="1" kern="12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a:t>
              </a:r>
              <a:r>
                <a:rPr lang="fr-FR" sz="1600" b="1" kern="12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Réalité </a:t>
              </a:r>
            </a:p>
          </p:txBody>
        </p:sp>
        <p:sp>
          <p:nvSpPr>
            <p:cNvPr id="13" name="Triangle isocèle 12">
              <a:extLst>
                <a:ext uri="{FF2B5EF4-FFF2-40B4-BE49-F238E27FC236}">
                  <a16:creationId xmlns:a16="http://schemas.microsoft.com/office/drawing/2014/main" id="{815E4EA7-7E59-4CF4-BA42-28911CCF07AC}"/>
                </a:ext>
              </a:extLst>
            </p:cNvPr>
            <p:cNvSpPr/>
            <p:nvPr/>
          </p:nvSpPr>
          <p:spPr>
            <a:xfrm>
              <a:off x="5432580" y="5589334"/>
              <a:ext cx="687993" cy="687993"/>
            </a:xfrm>
            <a:prstGeom prst="triangle">
              <a:avLst/>
            </a:prstGeom>
            <a:scene3d>
              <a:camera prst="orthographicFront"/>
              <a:lightRig rig="threePt" dir="t"/>
            </a:scene3d>
            <a:sp3d>
              <a:bevelT/>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4" name="Rectangle 13">
              <a:extLst>
                <a:ext uri="{FF2B5EF4-FFF2-40B4-BE49-F238E27FC236}">
                  <a16:creationId xmlns:a16="http://schemas.microsoft.com/office/drawing/2014/main" id="{92C2C187-B881-41B6-B882-368A2E2ED24A}"/>
                </a:ext>
              </a:extLst>
            </p:cNvPr>
            <p:cNvSpPr/>
            <p:nvPr/>
          </p:nvSpPr>
          <p:spPr>
            <a:xfrm rot="240000">
              <a:off x="3379415" y="5234140"/>
              <a:ext cx="4794325" cy="288743"/>
            </a:xfrm>
            <a:prstGeom prst="rect">
              <a:avLst/>
            </a:prstGeom>
            <a:scene3d>
              <a:camera prst="orthographicFront"/>
              <a:lightRig rig="threePt" dir="t"/>
            </a:scene3d>
            <a:sp3d>
              <a:bevelT/>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5" name="Forme libre : forme 14">
              <a:extLst>
                <a:ext uri="{FF2B5EF4-FFF2-40B4-BE49-F238E27FC236}">
                  <a16:creationId xmlns:a16="http://schemas.microsoft.com/office/drawing/2014/main" id="{B08DAF03-855F-46A0-9C2B-3BCD511C2493}"/>
                </a:ext>
              </a:extLst>
            </p:cNvPr>
            <p:cNvSpPr/>
            <p:nvPr/>
          </p:nvSpPr>
          <p:spPr>
            <a:xfrm rot="240000">
              <a:off x="5986049" y="2868482"/>
              <a:ext cx="2319656" cy="767576"/>
            </a:xfrm>
            <a:custGeom>
              <a:avLst/>
              <a:gdLst>
                <a:gd name="connsiteX0" fmla="*/ 0 w 1647520"/>
                <a:gd name="connsiteY0" fmla="*/ 127932 h 767576"/>
                <a:gd name="connsiteX1" fmla="*/ 127932 w 1647520"/>
                <a:gd name="connsiteY1" fmla="*/ 0 h 767576"/>
                <a:gd name="connsiteX2" fmla="*/ 1519588 w 1647520"/>
                <a:gd name="connsiteY2" fmla="*/ 0 h 767576"/>
                <a:gd name="connsiteX3" fmla="*/ 1647520 w 1647520"/>
                <a:gd name="connsiteY3" fmla="*/ 127932 h 767576"/>
                <a:gd name="connsiteX4" fmla="*/ 1647520 w 1647520"/>
                <a:gd name="connsiteY4" fmla="*/ 639644 h 767576"/>
                <a:gd name="connsiteX5" fmla="*/ 1519588 w 1647520"/>
                <a:gd name="connsiteY5" fmla="*/ 767576 h 767576"/>
                <a:gd name="connsiteX6" fmla="*/ 127932 w 1647520"/>
                <a:gd name="connsiteY6" fmla="*/ 767576 h 767576"/>
                <a:gd name="connsiteX7" fmla="*/ 0 w 1647520"/>
                <a:gd name="connsiteY7" fmla="*/ 639644 h 767576"/>
                <a:gd name="connsiteX8" fmla="*/ 0 w 1647520"/>
                <a:gd name="connsiteY8" fmla="*/ 127932 h 767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7520" h="767576">
                  <a:moveTo>
                    <a:pt x="0" y="127932"/>
                  </a:moveTo>
                  <a:cubicBezTo>
                    <a:pt x="0" y="57277"/>
                    <a:pt x="57277" y="0"/>
                    <a:pt x="127932" y="0"/>
                  </a:cubicBezTo>
                  <a:lnTo>
                    <a:pt x="1519588" y="0"/>
                  </a:lnTo>
                  <a:cubicBezTo>
                    <a:pt x="1590243" y="0"/>
                    <a:pt x="1647520" y="57277"/>
                    <a:pt x="1647520" y="127932"/>
                  </a:cubicBezTo>
                  <a:lnTo>
                    <a:pt x="1647520" y="639644"/>
                  </a:lnTo>
                  <a:cubicBezTo>
                    <a:pt x="1647520" y="710299"/>
                    <a:pt x="1590243" y="767576"/>
                    <a:pt x="1519588" y="767576"/>
                  </a:cubicBezTo>
                  <a:lnTo>
                    <a:pt x="127932" y="767576"/>
                  </a:lnTo>
                  <a:cubicBezTo>
                    <a:pt x="57277" y="767576"/>
                    <a:pt x="0" y="710299"/>
                    <a:pt x="0" y="639644"/>
                  </a:cubicBezTo>
                  <a:lnTo>
                    <a:pt x="0" y="127932"/>
                  </a:lnTo>
                  <a:close/>
                </a:path>
              </a:pathLst>
            </a:cu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810" tIns="90809" rIns="90810" bIns="90810" numCol="1" spcCol="1270" anchor="ctr" anchorCtr="0">
              <a:noAutofit/>
            </a:bodyPr>
            <a:lstStyle/>
            <a:p>
              <a:pPr marL="0" lvl="0" indent="0" algn="ctr" defTabSz="622300">
                <a:lnSpc>
                  <a:spcPct val="90000"/>
                </a:lnSpc>
                <a:spcBef>
                  <a:spcPct val="0"/>
                </a:spcBef>
                <a:spcAft>
                  <a:spcPct val="35000"/>
                </a:spcAft>
                <a:buNone/>
              </a:pPr>
              <a:r>
                <a:rPr lang="fr-FR" sz="1400" b="0" kern="12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5 à 10 % des cancers sont liés à une prédisposition génétique</a:t>
              </a:r>
              <a:endParaRPr lang="fr-FR" sz="1400" kern="12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6" name="Forme libre : forme 15">
              <a:extLst>
                <a:ext uri="{FF2B5EF4-FFF2-40B4-BE49-F238E27FC236}">
                  <a16:creationId xmlns:a16="http://schemas.microsoft.com/office/drawing/2014/main" id="{BA0294E1-735E-4CB4-872E-0CE4CE161D40}"/>
                </a:ext>
              </a:extLst>
            </p:cNvPr>
            <p:cNvSpPr/>
            <p:nvPr/>
          </p:nvSpPr>
          <p:spPr>
            <a:xfrm rot="240000">
              <a:off x="5918271" y="3686864"/>
              <a:ext cx="2319656" cy="767576"/>
            </a:xfrm>
            <a:custGeom>
              <a:avLst/>
              <a:gdLst>
                <a:gd name="connsiteX0" fmla="*/ 0 w 1647520"/>
                <a:gd name="connsiteY0" fmla="*/ 127932 h 767576"/>
                <a:gd name="connsiteX1" fmla="*/ 127932 w 1647520"/>
                <a:gd name="connsiteY1" fmla="*/ 0 h 767576"/>
                <a:gd name="connsiteX2" fmla="*/ 1519588 w 1647520"/>
                <a:gd name="connsiteY2" fmla="*/ 0 h 767576"/>
                <a:gd name="connsiteX3" fmla="*/ 1647520 w 1647520"/>
                <a:gd name="connsiteY3" fmla="*/ 127932 h 767576"/>
                <a:gd name="connsiteX4" fmla="*/ 1647520 w 1647520"/>
                <a:gd name="connsiteY4" fmla="*/ 639644 h 767576"/>
                <a:gd name="connsiteX5" fmla="*/ 1519588 w 1647520"/>
                <a:gd name="connsiteY5" fmla="*/ 767576 h 767576"/>
                <a:gd name="connsiteX6" fmla="*/ 127932 w 1647520"/>
                <a:gd name="connsiteY6" fmla="*/ 767576 h 767576"/>
                <a:gd name="connsiteX7" fmla="*/ 0 w 1647520"/>
                <a:gd name="connsiteY7" fmla="*/ 639644 h 767576"/>
                <a:gd name="connsiteX8" fmla="*/ 0 w 1647520"/>
                <a:gd name="connsiteY8" fmla="*/ 127932 h 767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7520" h="767576">
                  <a:moveTo>
                    <a:pt x="0" y="127932"/>
                  </a:moveTo>
                  <a:cubicBezTo>
                    <a:pt x="0" y="57277"/>
                    <a:pt x="57277" y="0"/>
                    <a:pt x="127932" y="0"/>
                  </a:cubicBezTo>
                  <a:lnTo>
                    <a:pt x="1519588" y="0"/>
                  </a:lnTo>
                  <a:cubicBezTo>
                    <a:pt x="1590243" y="0"/>
                    <a:pt x="1647520" y="57277"/>
                    <a:pt x="1647520" y="127932"/>
                  </a:cubicBezTo>
                  <a:lnTo>
                    <a:pt x="1647520" y="639644"/>
                  </a:lnTo>
                  <a:cubicBezTo>
                    <a:pt x="1647520" y="710299"/>
                    <a:pt x="1590243" y="767576"/>
                    <a:pt x="1519588" y="767576"/>
                  </a:cubicBezTo>
                  <a:lnTo>
                    <a:pt x="127932" y="767576"/>
                  </a:lnTo>
                  <a:cubicBezTo>
                    <a:pt x="57277" y="767576"/>
                    <a:pt x="0" y="710299"/>
                    <a:pt x="0" y="639644"/>
                  </a:cubicBezTo>
                  <a:lnTo>
                    <a:pt x="0" y="127932"/>
                  </a:lnTo>
                  <a:close/>
                </a:path>
              </a:pathLst>
            </a:cu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810" tIns="90810" rIns="90810" bIns="90810" numCol="1" spcCol="1270" anchor="ctr" anchorCtr="0">
              <a:noAutofit/>
            </a:bodyPr>
            <a:lstStyle/>
            <a:p>
              <a:pPr marL="0" lvl="0" indent="0" algn="ctr" defTabSz="622300">
                <a:lnSpc>
                  <a:spcPct val="90000"/>
                </a:lnSpc>
                <a:spcBef>
                  <a:spcPct val="0"/>
                </a:spcBef>
                <a:spcAft>
                  <a:spcPct val="35000"/>
                </a:spcAft>
                <a:buNone/>
              </a:pPr>
              <a:r>
                <a:rPr lang="fr-FR" sz="1400" b="0" kern="12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20 000 nouveaux cas/an</a:t>
              </a:r>
            </a:p>
          </p:txBody>
        </p:sp>
        <p:sp>
          <p:nvSpPr>
            <p:cNvPr id="19" name="Forme libre : forme 18">
              <a:extLst>
                <a:ext uri="{FF2B5EF4-FFF2-40B4-BE49-F238E27FC236}">
                  <a16:creationId xmlns:a16="http://schemas.microsoft.com/office/drawing/2014/main" id="{CDCF7682-8CAA-4228-A4A9-10A7B7252170}"/>
                </a:ext>
              </a:extLst>
            </p:cNvPr>
            <p:cNvSpPr/>
            <p:nvPr/>
          </p:nvSpPr>
          <p:spPr>
            <a:xfrm rot="240000">
              <a:off x="5850494" y="4486774"/>
              <a:ext cx="2319656" cy="767576"/>
            </a:xfrm>
            <a:custGeom>
              <a:avLst/>
              <a:gdLst>
                <a:gd name="connsiteX0" fmla="*/ 0 w 1647520"/>
                <a:gd name="connsiteY0" fmla="*/ 127932 h 767576"/>
                <a:gd name="connsiteX1" fmla="*/ 127932 w 1647520"/>
                <a:gd name="connsiteY1" fmla="*/ 0 h 767576"/>
                <a:gd name="connsiteX2" fmla="*/ 1519588 w 1647520"/>
                <a:gd name="connsiteY2" fmla="*/ 0 h 767576"/>
                <a:gd name="connsiteX3" fmla="*/ 1647520 w 1647520"/>
                <a:gd name="connsiteY3" fmla="*/ 127932 h 767576"/>
                <a:gd name="connsiteX4" fmla="*/ 1647520 w 1647520"/>
                <a:gd name="connsiteY4" fmla="*/ 639644 h 767576"/>
                <a:gd name="connsiteX5" fmla="*/ 1519588 w 1647520"/>
                <a:gd name="connsiteY5" fmla="*/ 767576 h 767576"/>
                <a:gd name="connsiteX6" fmla="*/ 127932 w 1647520"/>
                <a:gd name="connsiteY6" fmla="*/ 767576 h 767576"/>
                <a:gd name="connsiteX7" fmla="*/ 0 w 1647520"/>
                <a:gd name="connsiteY7" fmla="*/ 639644 h 767576"/>
                <a:gd name="connsiteX8" fmla="*/ 0 w 1647520"/>
                <a:gd name="connsiteY8" fmla="*/ 127932 h 767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7520" h="767576">
                  <a:moveTo>
                    <a:pt x="0" y="127932"/>
                  </a:moveTo>
                  <a:cubicBezTo>
                    <a:pt x="0" y="57277"/>
                    <a:pt x="57277" y="0"/>
                    <a:pt x="127932" y="0"/>
                  </a:cubicBezTo>
                  <a:lnTo>
                    <a:pt x="1519588" y="0"/>
                  </a:lnTo>
                  <a:cubicBezTo>
                    <a:pt x="1590243" y="0"/>
                    <a:pt x="1647520" y="57277"/>
                    <a:pt x="1647520" y="127932"/>
                  </a:cubicBezTo>
                  <a:lnTo>
                    <a:pt x="1647520" y="639644"/>
                  </a:lnTo>
                  <a:cubicBezTo>
                    <a:pt x="1647520" y="710299"/>
                    <a:pt x="1590243" y="767576"/>
                    <a:pt x="1519588" y="767576"/>
                  </a:cubicBezTo>
                  <a:lnTo>
                    <a:pt x="127932" y="767576"/>
                  </a:lnTo>
                  <a:cubicBezTo>
                    <a:pt x="57277" y="767576"/>
                    <a:pt x="0" y="710299"/>
                    <a:pt x="0" y="639644"/>
                  </a:cubicBezTo>
                  <a:lnTo>
                    <a:pt x="0" y="127932"/>
                  </a:lnTo>
                  <a:close/>
                </a:path>
              </a:pathLst>
            </a:cu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809" tIns="90810" rIns="90810" bIns="90809" numCol="1" spcCol="1270" anchor="ctr" anchorCtr="0">
              <a:noAutofit/>
            </a:bodyPr>
            <a:lstStyle/>
            <a:p>
              <a:pPr marL="0" lvl="0" indent="0" algn="ctr" defTabSz="622300">
                <a:lnSpc>
                  <a:spcPct val="90000"/>
                </a:lnSpc>
                <a:spcBef>
                  <a:spcPct val="0"/>
                </a:spcBef>
                <a:spcAft>
                  <a:spcPct val="35000"/>
                </a:spcAft>
                <a:buNone/>
              </a:pPr>
              <a:r>
                <a:rPr lang="fr-FR" sz="1400" b="0" kern="120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40% des cancers sont liés à des causes évitables …</a:t>
              </a:r>
              <a:endParaRPr lang="fr-FR" sz="1400" kern="120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0" name="Forme libre : forme 19">
              <a:extLst>
                <a:ext uri="{FF2B5EF4-FFF2-40B4-BE49-F238E27FC236}">
                  <a16:creationId xmlns:a16="http://schemas.microsoft.com/office/drawing/2014/main" id="{DF7F54D8-3D08-4FDA-9B59-6B31B291F015}"/>
                </a:ext>
              </a:extLst>
            </p:cNvPr>
            <p:cNvSpPr/>
            <p:nvPr/>
          </p:nvSpPr>
          <p:spPr>
            <a:xfrm rot="240000">
              <a:off x="3496822" y="4302118"/>
              <a:ext cx="2082413" cy="767576"/>
            </a:xfrm>
            <a:custGeom>
              <a:avLst/>
              <a:gdLst>
                <a:gd name="connsiteX0" fmla="*/ 0 w 1647520"/>
                <a:gd name="connsiteY0" fmla="*/ 127932 h 767576"/>
                <a:gd name="connsiteX1" fmla="*/ 127932 w 1647520"/>
                <a:gd name="connsiteY1" fmla="*/ 0 h 767576"/>
                <a:gd name="connsiteX2" fmla="*/ 1519588 w 1647520"/>
                <a:gd name="connsiteY2" fmla="*/ 0 h 767576"/>
                <a:gd name="connsiteX3" fmla="*/ 1647520 w 1647520"/>
                <a:gd name="connsiteY3" fmla="*/ 127932 h 767576"/>
                <a:gd name="connsiteX4" fmla="*/ 1647520 w 1647520"/>
                <a:gd name="connsiteY4" fmla="*/ 639644 h 767576"/>
                <a:gd name="connsiteX5" fmla="*/ 1519588 w 1647520"/>
                <a:gd name="connsiteY5" fmla="*/ 767576 h 767576"/>
                <a:gd name="connsiteX6" fmla="*/ 127932 w 1647520"/>
                <a:gd name="connsiteY6" fmla="*/ 767576 h 767576"/>
                <a:gd name="connsiteX7" fmla="*/ 0 w 1647520"/>
                <a:gd name="connsiteY7" fmla="*/ 639644 h 767576"/>
                <a:gd name="connsiteX8" fmla="*/ 0 w 1647520"/>
                <a:gd name="connsiteY8" fmla="*/ 127932 h 767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7520" h="767576">
                  <a:moveTo>
                    <a:pt x="0" y="127932"/>
                  </a:moveTo>
                  <a:cubicBezTo>
                    <a:pt x="0" y="57277"/>
                    <a:pt x="57277" y="0"/>
                    <a:pt x="127932" y="0"/>
                  </a:cubicBezTo>
                  <a:lnTo>
                    <a:pt x="1519588" y="0"/>
                  </a:lnTo>
                  <a:cubicBezTo>
                    <a:pt x="1590243" y="0"/>
                    <a:pt x="1647520" y="57277"/>
                    <a:pt x="1647520" y="127932"/>
                  </a:cubicBezTo>
                  <a:lnTo>
                    <a:pt x="1647520" y="639644"/>
                  </a:lnTo>
                  <a:cubicBezTo>
                    <a:pt x="1647520" y="710299"/>
                    <a:pt x="1590243" y="767576"/>
                    <a:pt x="1519588" y="767576"/>
                  </a:cubicBezTo>
                  <a:lnTo>
                    <a:pt x="127932" y="767576"/>
                  </a:lnTo>
                  <a:cubicBezTo>
                    <a:pt x="57277" y="767576"/>
                    <a:pt x="0" y="710299"/>
                    <a:pt x="0" y="639644"/>
                  </a:cubicBezTo>
                  <a:lnTo>
                    <a:pt x="0" y="127932"/>
                  </a:lnTo>
                  <a:close/>
                </a:path>
              </a:pathLst>
            </a:custGeom>
            <a:solidFill>
              <a:srgbClr val="88BEC4"/>
            </a:solidFill>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810" tIns="90810" rIns="90809" bIns="90810" numCol="1" spcCol="1270" anchor="ctr" anchorCtr="0">
              <a:noAutofit/>
            </a:bodyPr>
            <a:lstStyle/>
            <a:p>
              <a:pPr marL="0" lvl="0" indent="0" algn="ctr" defTabSz="622300">
                <a:lnSpc>
                  <a:spcPct val="90000"/>
                </a:lnSpc>
                <a:spcBef>
                  <a:spcPct val="0"/>
                </a:spcBef>
                <a:spcAft>
                  <a:spcPct val="35000"/>
                </a:spcAft>
                <a:buNone/>
              </a:pPr>
              <a:r>
                <a:rPr lang="fr-FR" sz="1400" kern="12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1 Français sur 2 pense que 26 à 50 % des cancers sont héréditaires</a:t>
              </a:r>
            </a:p>
          </p:txBody>
        </p:sp>
      </p:grpSp>
    </p:spTree>
    <p:extLst>
      <p:ext uri="{BB962C8B-B14F-4D97-AF65-F5344CB8AC3E}">
        <p14:creationId xmlns:p14="http://schemas.microsoft.com/office/powerpoint/2010/main" val="3354866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18106355-D29F-49B4-AA27-0E47830C8371}"/>
              </a:ext>
            </a:extLst>
          </p:cNvPr>
          <p:cNvSpPr>
            <a:spLocks noGrp="1"/>
          </p:cNvSpPr>
          <p:nvPr>
            <p:ph type="title"/>
          </p:nvPr>
        </p:nvSpPr>
        <p:spPr>
          <a:xfrm>
            <a:off x="588818" y="360524"/>
            <a:ext cx="10515600" cy="1068636"/>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Organisation du dispositif national d’oncogénétique</a:t>
            </a:r>
          </a:p>
        </p:txBody>
      </p:sp>
      <p:graphicFrame>
        <p:nvGraphicFramePr>
          <p:cNvPr id="9" name="Espace réservé du contenu 8">
            <a:extLst>
              <a:ext uri="{FF2B5EF4-FFF2-40B4-BE49-F238E27FC236}">
                <a16:creationId xmlns:a16="http://schemas.microsoft.com/office/drawing/2014/main" id="{2D49103B-202B-47E6-A66F-F4696BBF1384}"/>
              </a:ext>
            </a:extLst>
          </p:cNvPr>
          <p:cNvGraphicFramePr>
            <a:graphicFrameLocks noGrp="1"/>
          </p:cNvGraphicFramePr>
          <p:nvPr>
            <p:ph idx="1"/>
            <p:extLst>
              <p:ext uri="{D42A27DB-BD31-4B8C-83A1-F6EECF244321}">
                <p14:modId xmlns:p14="http://schemas.microsoft.com/office/powerpoint/2010/main" val="1234231257"/>
              </p:ext>
            </p:extLst>
          </p:nvPr>
        </p:nvGraphicFramePr>
        <p:xfrm>
          <a:off x="838200" y="1847274"/>
          <a:ext cx="9257145" cy="4412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République Française Liberté Egalité Fraternité - Institut National du Cancer - Accueil">
            <a:extLst>
              <a:ext uri="{FF2B5EF4-FFF2-40B4-BE49-F238E27FC236}">
                <a16:creationId xmlns:a16="http://schemas.microsoft.com/office/drawing/2014/main" id="{5C8CAF61-52EB-4728-A84F-5DF675BF2C8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5400000">
            <a:off x="9275586" y="3140498"/>
            <a:ext cx="3511904" cy="106477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0" name="Bulle narrative : rectangle à coins arrondis 9">
            <a:extLst>
              <a:ext uri="{FF2B5EF4-FFF2-40B4-BE49-F238E27FC236}">
                <a16:creationId xmlns:a16="http://schemas.microsoft.com/office/drawing/2014/main" id="{98ABA0C0-30BC-4999-99F9-DE09189242FF}"/>
              </a:ext>
            </a:extLst>
          </p:cNvPr>
          <p:cNvSpPr/>
          <p:nvPr/>
        </p:nvSpPr>
        <p:spPr>
          <a:xfrm>
            <a:off x="1653308" y="1142833"/>
            <a:ext cx="1653309" cy="572654"/>
          </a:xfrm>
          <a:prstGeom prst="wedgeRoundRectCallout">
            <a:avLst>
              <a:gd name="adj1" fmla="val -51559"/>
              <a:gd name="adj2" fmla="val 18508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77 478 Cs en 2017 </a:t>
            </a:r>
            <a:r>
              <a:rPr lang="fr-FR" sz="11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sym typeface="Wingdings 3" panose="05040102010807070707" pitchFamily="18" charset="2"/>
              </a:rPr>
              <a:t> </a:t>
            </a:r>
          </a:p>
          <a:p>
            <a:pPr algn="ctr"/>
            <a:r>
              <a:rPr lang="fr-FR" sz="11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82 774 en 2020</a:t>
            </a:r>
          </a:p>
        </p:txBody>
      </p:sp>
    </p:spTree>
    <p:extLst>
      <p:ext uri="{BB962C8B-B14F-4D97-AF65-F5344CB8AC3E}">
        <p14:creationId xmlns:p14="http://schemas.microsoft.com/office/powerpoint/2010/main" val="2981033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1D88D5F8-1AEB-4F86-B841-F166988A61BB}"/>
              </a:ext>
            </a:extLst>
          </p:cNvPr>
          <p:cNvSpPr>
            <a:spLocks noGrp="1"/>
          </p:cNvSpPr>
          <p:nvPr>
            <p:ph type="title"/>
          </p:nvPr>
        </p:nvSpPr>
        <p:spPr>
          <a:xfrm>
            <a:off x="699655" y="598917"/>
            <a:ext cx="10515600" cy="1068636"/>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Prédisposition génétique au cancer, quelles problématiques ? </a:t>
            </a:r>
          </a:p>
        </p:txBody>
      </p:sp>
      <p:graphicFrame>
        <p:nvGraphicFramePr>
          <p:cNvPr id="9" name="Espace réservé du contenu 8">
            <a:extLst>
              <a:ext uri="{FF2B5EF4-FFF2-40B4-BE49-F238E27FC236}">
                <a16:creationId xmlns:a16="http://schemas.microsoft.com/office/drawing/2014/main" id="{D524FE75-CE9C-4C41-8662-CA15FA9F6879}"/>
              </a:ext>
            </a:extLst>
          </p:cNvPr>
          <p:cNvGraphicFramePr>
            <a:graphicFrameLocks noGrp="1"/>
          </p:cNvGraphicFramePr>
          <p:nvPr>
            <p:ph idx="1"/>
            <p:extLst>
              <p:ext uri="{D42A27DB-BD31-4B8C-83A1-F6EECF244321}">
                <p14:modId xmlns:p14="http://schemas.microsoft.com/office/powerpoint/2010/main" val="3536082030"/>
              </p:ext>
            </p:extLst>
          </p:nvPr>
        </p:nvGraphicFramePr>
        <p:xfrm>
          <a:off x="949036" y="1754909"/>
          <a:ext cx="10515600" cy="45997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Bulle narrative : rectangle à coins arrondis 1">
            <a:extLst>
              <a:ext uri="{FF2B5EF4-FFF2-40B4-BE49-F238E27FC236}">
                <a16:creationId xmlns:a16="http://schemas.microsoft.com/office/drawing/2014/main" id="{729FA259-284C-4A73-821C-772F5B561637}"/>
              </a:ext>
            </a:extLst>
          </p:cNvPr>
          <p:cNvSpPr/>
          <p:nvPr/>
        </p:nvSpPr>
        <p:spPr>
          <a:xfrm>
            <a:off x="9171709" y="1408934"/>
            <a:ext cx="2872509" cy="687721"/>
          </a:xfrm>
          <a:prstGeom prst="wedgeRoundRectCallout">
            <a:avLst>
              <a:gd name="adj1" fmla="val -71379"/>
              <a:gd name="adj2" fmla="val -2055"/>
              <a:gd name="adj3" fmla="val 16667"/>
            </a:avLst>
          </a:prstGeom>
          <a:solidFill>
            <a:srgbClr val="D9D9D9">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Ex : 7 602 Cs d’oncogénétique consacrées au syndrome de Lynch (2020), </a:t>
            </a:r>
            <a:r>
              <a:rPr lang="fr-FR" sz="11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sym typeface="Wingdings 3" panose="05040102010807070707" pitchFamily="18" charset="2"/>
              </a:rPr>
              <a:t> </a:t>
            </a:r>
            <a:r>
              <a:rPr lang="fr-FR" sz="11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10 Cs / 100 000 habitants </a:t>
            </a:r>
          </a:p>
          <a:p>
            <a:pPr algn="ctr"/>
            <a:r>
              <a:rPr lang="fr-FR" sz="11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Prévalence du syndrome de Lynch </a:t>
            </a:r>
            <a:r>
              <a:rPr lang="fr-FR" sz="11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sym typeface="Wingdings 3" panose="05040102010807070707" pitchFamily="18" charset="2"/>
              </a:rPr>
              <a:t> </a:t>
            </a:r>
            <a:r>
              <a:rPr lang="fr-FR" sz="1100" dirty="0">
                <a:solidFill>
                  <a:schemeClr val="bg2">
                    <a:lumMod val="25000"/>
                  </a:schemeClr>
                </a:solidFill>
                <a:latin typeface="Calibri Light" panose="020F0302020204030204" pitchFamily="34" charset="0"/>
                <a:ea typeface="Calibri Light" panose="020F0302020204030204" pitchFamily="34" charset="0"/>
                <a:cs typeface="Calibri Light" panose="020F0302020204030204" pitchFamily="34" charset="0"/>
              </a:rPr>
              <a:t>1 / 300</a:t>
            </a:r>
          </a:p>
        </p:txBody>
      </p:sp>
    </p:spTree>
    <p:extLst>
      <p:ext uri="{BB962C8B-B14F-4D97-AF65-F5344CB8AC3E}">
        <p14:creationId xmlns:p14="http://schemas.microsoft.com/office/powerpoint/2010/main" val="904582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DCF136-88EF-4806-B9FC-812927718086}"/>
              </a:ext>
            </a:extLst>
          </p:cNvPr>
          <p:cNvSpPr>
            <a:spLocks noGrp="1"/>
          </p:cNvSpPr>
          <p:nvPr>
            <p:ph type="title"/>
          </p:nvPr>
        </p:nvSpPr>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Objectifs généraux</a:t>
            </a:r>
          </a:p>
        </p:txBody>
      </p:sp>
      <p:graphicFrame>
        <p:nvGraphicFramePr>
          <p:cNvPr id="4" name="Espace réservé du contenu 3">
            <a:extLst>
              <a:ext uri="{FF2B5EF4-FFF2-40B4-BE49-F238E27FC236}">
                <a16:creationId xmlns:a16="http://schemas.microsoft.com/office/drawing/2014/main" id="{D9A430B6-A023-4E57-A020-E8AA1088E442}"/>
              </a:ext>
            </a:extLst>
          </p:cNvPr>
          <p:cNvGraphicFramePr>
            <a:graphicFrameLocks noGrp="1"/>
          </p:cNvGraphicFramePr>
          <p:nvPr>
            <p:ph idx="1"/>
            <p:extLst>
              <p:ext uri="{D42A27DB-BD31-4B8C-83A1-F6EECF244321}">
                <p14:modId xmlns:p14="http://schemas.microsoft.com/office/powerpoint/2010/main" val="513915645"/>
              </p:ext>
            </p:extLst>
          </p:nvPr>
        </p:nvGraphicFramePr>
        <p:xfrm>
          <a:off x="838200" y="1785957"/>
          <a:ext cx="10515600" cy="36135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2939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DCF136-88EF-4806-B9FC-812927718086}"/>
              </a:ext>
            </a:extLst>
          </p:cNvPr>
          <p:cNvSpPr>
            <a:spLocks noGrp="1"/>
          </p:cNvSpPr>
          <p:nvPr>
            <p:ph type="title"/>
          </p:nvPr>
        </p:nvSpPr>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Objectifs opérationnels</a:t>
            </a:r>
          </a:p>
        </p:txBody>
      </p:sp>
      <p:graphicFrame>
        <p:nvGraphicFramePr>
          <p:cNvPr id="4" name="Espace réservé du contenu 3">
            <a:extLst>
              <a:ext uri="{FF2B5EF4-FFF2-40B4-BE49-F238E27FC236}">
                <a16:creationId xmlns:a16="http://schemas.microsoft.com/office/drawing/2014/main" id="{D9A430B6-A023-4E57-A020-E8AA1088E442}"/>
              </a:ext>
            </a:extLst>
          </p:cNvPr>
          <p:cNvGraphicFramePr>
            <a:graphicFrameLocks noGrp="1"/>
          </p:cNvGraphicFramePr>
          <p:nvPr>
            <p:ph idx="1"/>
            <p:extLst>
              <p:ext uri="{D42A27DB-BD31-4B8C-83A1-F6EECF244321}">
                <p14:modId xmlns:p14="http://schemas.microsoft.com/office/powerpoint/2010/main" val="554383335"/>
              </p:ext>
            </p:extLst>
          </p:nvPr>
        </p:nvGraphicFramePr>
        <p:xfrm>
          <a:off x="838200" y="1785957"/>
          <a:ext cx="10515600" cy="36135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5196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EFCBF64-764C-421A-9FE0-376B037BFD6F}"/>
              </a:ext>
            </a:extLst>
          </p:cNvPr>
          <p:cNvSpPr>
            <a:spLocks noGrp="1"/>
          </p:cNvSpPr>
          <p:nvPr>
            <p:ph type="title"/>
          </p:nvPr>
        </p:nvSpPr>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Méthode – Les parties prenantes du projet </a:t>
            </a:r>
          </a:p>
        </p:txBody>
      </p:sp>
      <p:sp>
        <p:nvSpPr>
          <p:cNvPr id="5" name="Espace réservé du contenu 4">
            <a:extLst>
              <a:ext uri="{FF2B5EF4-FFF2-40B4-BE49-F238E27FC236}">
                <a16:creationId xmlns:a16="http://schemas.microsoft.com/office/drawing/2014/main" id="{E4C219FE-4902-4002-B24F-A1D3A70D55E2}"/>
              </a:ext>
            </a:extLst>
          </p:cNvPr>
          <p:cNvSpPr>
            <a:spLocks noGrp="1"/>
          </p:cNvSpPr>
          <p:nvPr>
            <p:ph idx="1"/>
          </p:nvPr>
        </p:nvSpPr>
        <p:spPr>
          <a:xfrm>
            <a:off x="1468582" y="1903470"/>
            <a:ext cx="9885218" cy="4206774"/>
          </a:xfrm>
        </p:spPr>
        <p:txBody>
          <a:bodyPr>
            <a:normAutofit/>
          </a:bodyPr>
          <a:lstStyle/>
          <a:p>
            <a:r>
              <a:rPr lang="fr-FR" dirty="0">
                <a:latin typeface="Calibri Light" panose="020F0302020204030204" pitchFamily="34" charset="0"/>
                <a:ea typeface="Calibri Light" panose="020F0302020204030204" pitchFamily="34" charset="0"/>
                <a:cs typeface="Calibri Light" panose="020F0302020204030204" pitchFamily="34" charset="0"/>
              </a:rPr>
              <a:t>Dynamique régionale issue d’un travail de thèse d’un médecin généraliste</a:t>
            </a:r>
          </a:p>
          <a:p>
            <a:r>
              <a:rPr lang="fr-FR" dirty="0">
                <a:latin typeface="Calibri Light" panose="020F0302020204030204" pitchFamily="34" charset="0"/>
                <a:ea typeface="Calibri Light" panose="020F0302020204030204" pitchFamily="34" charset="0"/>
                <a:cs typeface="Calibri Light" panose="020F0302020204030204" pitchFamily="34" charset="0"/>
              </a:rPr>
              <a:t>Association d’équipes de génétique oncologique du Grand Est : </a:t>
            </a:r>
          </a:p>
          <a:p>
            <a:pPr lvl="1"/>
            <a:r>
              <a:rPr lang="fr-FR" dirty="0">
                <a:latin typeface="Calibri Light" panose="020F0302020204030204" pitchFamily="34" charset="0"/>
                <a:ea typeface="Calibri Light" panose="020F0302020204030204" pitchFamily="34" charset="0"/>
                <a:cs typeface="Calibri Light" panose="020F0302020204030204" pitchFamily="34" charset="0"/>
              </a:rPr>
              <a:t>CHU de Reims</a:t>
            </a:r>
          </a:p>
          <a:p>
            <a:pPr lvl="1"/>
            <a:r>
              <a:rPr lang="fr-FR" dirty="0">
                <a:latin typeface="Calibri Light" panose="020F0302020204030204" pitchFamily="34" charset="0"/>
                <a:ea typeface="Calibri Light" panose="020F0302020204030204" pitchFamily="34" charset="0"/>
                <a:cs typeface="Calibri Light" panose="020F0302020204030204" pitchFamily="34" charset="0"/>
              </a:rPr>
              <a:t>Institut Godinot</a:t>
            </a:r>
          </a:p>
          <a:p>
            <a:pPr lvl="1"/>
            <a:r>
              <a:rPr lang="fr-FR" dirty="0">
                <a:latin typeface="Calibri Light" panose="020F0302020204030204" pitchFamily="34" charset="0"/>
                <a:ea typeface="Calibri Light" panose="020F0302020204030204" pitchFamily="34" charset="0"/>
                <a:cs typeface="Calibri Light" panose="020F0302020204030204" pitchFamily="34" charset="0"/>
              </a:rPr>
              <a:t>Groupe Courlancy santé</a:t>
            </a:r>
          </a:p>
          <a:p>
            <a:pPr lvl="1"/>
            <a:r>
              <a:rPr lang="fr-FR" dirty="0">
                <a:latin typeface="Calibri Light" panose="020F0302020204030204" pitchFamily="34" charset="0"/>
                <a:ea typeface="Calibri Light" panose="020F0302020204030204" pitchFamily="34" charset="0"/>
                <a:cs typeface="Calibri Light" panose="020F0302020204030204" pitchFamily="34" charset="0"/>
              </a:rPr>
              <a:t>GENECAL (Génétique des cancers en Alsace Lorraine) qui fédère quatre centres de consultations de génétique oncologique</a:t>
            </a:r>
          </a:p>
          <a:p>
            <a:r>
              <a:rPr lang="fr-FR" dirty="0">
                <a:latin typeface="Calibri Light" panose="020F0302020204030204" pitchFamily="34" charset="0"/>
                <a:ea typeface="Calibri Light" panose="020F0302020204030204" pitchFamily="34" charset="0"/>
                <a:cs typeface="Calibri Light" panose="020F0302020204030204" pitchFamily="34" charset="0"/>
              </a:rPr>
              <a:t>URPSML</a:t>
            </a:r>
          </a:p>
          <a:p>
            <a:r>
              <a:rPr lang="fr-FR" dirty="0">
                <a:latin typeface="Calibri Light" panose="020F0302020204030204" pitchFamily="34" charset="0"/>
                <a:ea typeface="Calibri Light" panose="020F0302020204030204" pitchFamily="34" charset="0"/>
                <a:cs typeface="Calibri Light" panose="020F0302020204030204" pitchFamily="34" charset="0"/>
              </a:rPr>
              <a:t>Interne de médecine générale qui a soutenu sa thèse le 30 septembre 2025 </a:t>
            </a:r>
            <a:r>
              <a:rPr lang="fr-FR" sz="1400" dirty="0">
                <a:latin typeface="Calibri Light" panose="020F0302020204030204" pitchFamily="34" charset="0"/>
                <a:ea typeface="Calibri Light" panose="020F0302020204030204" pitchFamily="34" charset="0"/>
                <a:cs typeface="Calibri Light" panose="020F0302020204030204" pitchFamily="34" charset="0"/>
              </a:rPr>
              <a:t>« Evaluation d’un outil d’aide à l’orientation vers les consultations d’oncogénétique en médecine générale : Etude auprès des médecins généralistes de la région Grand Est »</a:t>
            </a:r>
            <a:endParaRPr lang="fr-FR"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3" name="Graphique 2" descr="Diplôme">
            <a:extLst>
              <a:ext uri="{FF2B5EF4-FFF2-40B4-BE49-F238E27FC236}">
                <a16:creationId xmlns:a16="http://schemas.microsoft.com/office/drawing/2014/main" id="{09580820-0FDF-4F88-8A25-9AD3171CD3E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1964" y="1738095"/>
            <a:ext cx="766618" cy="766618"/>
          </a:xfrm>
          <a:prstGeom prst="rect">
            <a:avLst/>
          </a:prstGeom>
        </p:spPr>
      </p:pic>
      <p:pic>
        <p:nvPicPr>
          <p:cNvPr id="7" name="Graphique 6" descr="Brainstorming de groupe">
            <a:extLst>
              <a:ext uri="{FF2B5EF4-FFF2-40B4-BE49-F238E27FC236}">
                <a16:creationId xmlns:a16="http://schemas.microsoft.com/office/drawing/2014/main" id="{17838875-9F3A-4D6B-82DE-D811DECAC18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58092" y="2538230"/>
            <a:ext cx="914400" cy="914400"/>
          </a:xfrm>
          <a:prstGeom prst="rect">
            <a:avLst/>
          </a:prstGeom>
        </p:spPr>
      </p:pic>
      <p:pic>
        <p:nvPicPr>
          <p:cNvPr id="3074" name="Picture 2" descr="Accueil - URPSML Grand Est">
            <a:extLst>
              <a:ext uri="{FF2B5EF4-FFF2-40B4-BE49-F238E27FC236}">
                <a16:creationId xmlns:a16="http://schemas.microsoft.com/office/drawing/2014/main" id="{C3F9091E-68A1-486B-98D5-B759C0A490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4604" y="4261236"/>
            <a:ext cx="1014989" cy="408938"/>
          </a:xfrm>
          <a:prstGeom prst="rect">
            <a:avLst/>
          </a:prstGeom>
          <a:noFill/>
          <a:extLst>
            <a:ext uri="{909E8E84-426E-40DD-AFC4-6F175D3DCCD1}">
              <a14:hiddenFill xmlns:a14="http://schemas.microsoft.com/office/drawing/2010/main">
                <a:solidFill>
                  <a:srgbClr val="FFFFFF"/>
                </a:solidFill>
              </a14:hiddenFill>
            </a:ext>
          </a:extLst>
        </p:spPr>
      </p:pic>
      <p:pic>
        <p:nvPicPr>
          <p:cNvPr id="9" name="Graphique 8" descr="Diplôme">
            <a:extLst>
              <a:ext uri="{FF2B5EF4-FFF2-40B4-BE49-F238E27FC236}">
                <a16:creationId xmlns:a16="http://schemas.microsoft.com/office/drawing/2014/main" id="{E14E823E-0BA9-40EC-B72D-29B6546454C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2001" y="4703691"/>
            <a:ext cx="766618" cy="766618"/>
          </a:xfrm>
          <a:prstGeom prst="rect">
            <a:avLst/>
          </a:prstGeom>
        </p:spPr>
      </p:pic>
      <p:pic>
        <p:nvPicPr>
          <p:cNvPr id="3076" name="Picture 4" descr="https://fondation.unistra.fr/wp-content/uploads/2022/02/genecal-300x161.jpg">
            <a:extLst>
              <a:ext uri="{FF2B5EF4-FFF2-40B4-BE49-F238E27FC236}">
                <a16:creationId xmlns:a16="http://schemas.microsoft.com/office/drawing/2014/main" id="{D3582C4F-25F0-437B-A56B-D1CBB5A0BAC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789" y="3441971"/>
            <a:ext cx="1087005" cy="583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236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A21C66-6BBE-8797-6DDB-4C9613286525}"/>
              </a:ext>
            </a:extLst>
          </p:cNvPr>
          <p:cNvSpPr>
            <a:spLocks noGrp="1"/>
          </p:cNvSpPr>
          <p:nvPr>
            <p:ph type="title"/>
          </p:nvPr>
        </p:nvSpPr>
        <p:spPr>
          <a:xfrm>
            <a:off x="838199" y="476583"/>
            <a:ext cx="10515600" cy="1068636"/>
          </a:xfrm>
        </p:spPr>
        <p:txBody>
          <a:bodyPr vert="horz" lIns="91440" tIns="45720" rIns="91440" bIns="45720" rtlCol="0" anchor="ctr">
            <a:normAutofit/>
          </a:bodyPr>
          <a:lstStyle/>
          <a:p>
            <a:r>
              <a:rPr lang="fr-FR" dirty="0">
                <a:solidFill>
                  <a:srgbClr val="0067A5"/>
                </a:solidFill>
                <a:effectLst>
                  <a:outerShdw blurRad="38100" dist="38100" dir="2700000" algn="tl">
                    <a:srgbClr val="000000">
                      <a:alpha val="43137"/>
                    </a:srgbClr>
                  </a:outerShdw>
                </a:effectLst>
                <a:latin typeface="Calibri Light" panose="020F0302020204030204" pitchFamily="34" charset="0"/>
                <a:ea typeface="Calibri Light" panose="020F0302020204030204" pitchFamily="34" charset="0"/>
                <a:cs typeface="Calibri Light" panose="020F0302020204030204" pitchFamily="34" charset="0"/>
              </a:rPr>
              <a:t>Méthode – Les étapes du projet</a:t>
            </a:r>
          </a:p>
        </p:txBody>
      </p:sp>
      <p:graphicFrame>
        <p:nvGraphicFramePr>
          <p:cNvPr id="4" name="Espace réservé du contenu 3">
            <a:extLst>
              <a:ext uri="{FF2B5EF4-FFF2-40B4-BE49-F238E27FC236}">
                <a16:creationId xmlns:a16="http://schemas.microsoft.com/office/drawing/2014/main" id="{6DFE71B5-8555-4382-8B64-8CCF68097A2F}"/>
              </a:ext>
            </a:extLst>
          </p:cNvPr>
          <p:cNvGraphicFramePr>
            <a:graphicFrameLocks noGrp="1"/>
          </p:cNvGraphicFramePr>
          <p:nvPr>
            <p:ph idx="1"/>
            <p:extLst>
              <p:ext uri="{D42A27DB-BD31-4B8C-83A1-F6EECF244321}">
                <p14:modId xmlns:p14="http://schemas.microsoft.com/office/powerpoint/2010/main" val="3055172374"/>
              </p:ext>
            </p:extLst>
          </p:nvPr>
        </p:nvGraphicFramePr>
        <p:xfrm>
          <a:off x="-2834122" y="1419224"/>
          <a:ext cx="17860243" cy="49621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966735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7EB8FA07240F294CBC17A04605CBD404" ma:contentTypeVersion="14" ma:contentTypeDescription="Crée un document." ma:contentTypeScope="" ma:versionID="fea47593b607f3db04722842d4d77011">
  <xsd:schema xmlns:xsd="http://www.w3.org/2001/XMLSchema" xmlns:xs="http://www.w3.org/2001/XMLSchema" xmlns:p="http://schemas.microsoft.com/office/2006/metadata/properties" xmlns:ns2="06e2f7bb-c9b2-4e0e-a86d-0f19da7e4936" xmlns:ns3="9b373ee6-7c28-4043-ad0b-3e3378acf4cf" targetNamespace="http://schemas.microsoft.com/office/2006/metadata/properties" ma:root="true" ma:fieldsID="3767811572e0e2ce69cf972a2031a5ca" ns2:_="" ns3:_="">
    <xsd:import namespace="06e2f7bb-c9b2-4e0e-a86d-0f19da7e4936"/>
    <xsd:import namespace="9b373ee6-7c28-4043-ad0b-3e3378acf4cf"/>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GenerationTime" minOccurs="0"/>
                <xsd:element ref="ns3:MediaServiceEventHashCode" minOccurs="0"/>
                <xsd:element ref="ns3:lcf76f155ced4ddcb4097134ff3c332f" minOccurs="0"/>
                <xsd:element ref="ns2:TaxCatchAll" minOccurs="0"/>
                <xsd:element ref="ns3:MediaLengthInSeconds" minOccurs="0"/>
                <xsd:element ref="ns3:MediaServiceOCR" minOccurs="0"/>
                <xsd:element ref="ns3:MediaServiceLocation"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e2f7bb-c9b2-4e0e-a86d-0f19da7e4936" elementFormDefault="qualified">
    <xsd:import namespace="http://schemas.microsoft.com/office/2006/documentManagement/types"/>
    <xsd:import namespace="http://schemas.microsoft.com/office/infopath/2007/PartnerControls"/>
    <xsd:element name="_dlc_DocId" ma:index="8" nillable="true" ma:displayName="Valeur d’ID de document" ma:description="Valeur de l’ID de document affecté à cet élément." ma:indexed="true" ma:internalName="_dlc_DocId" ma:readOnly="true">
      <xsd:simpleType>
        <xsd:restriction base="dms:Text"/>
      </xsd:simpleType>
    </xsd:element>
    <xsd:element name="_dlc_DocIdUrl" ma:index="9"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20" nillable="true" ma:displayName="Taxonomy Catch All Column" ma:hidden="true" ma:list="{0b2f8796-86f1-410a-a0f8-a44cff0d1550}" ma:internalName="TaxCatchAll" ma:showField="CatchAllData" ma:web="06e2f7bb-c9b2-4e0e-a86d-0f19da7e493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b373ee6-7c28-4043-ad0b-3e3378acf4cf"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Balises d’images" ma:readOnly="false" ma:fieldId="{5cf76f15-5ced-4ddc-b409-7134ff3c332f}" ma:taxonomyMulti="true" ma:sspId="d8b40812-e03f-4107-9333-f49d2ff58344"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Location" ma:index="23" nillable="true" ma:displayName="Location" ma:description="" ma:indexed="true" ma:internalName="MediaServiceLocation" ma:readOnly="true">
      <xsd:simpleType>
        <xsd:restriction base="dms:Text"/>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b373ee6-7c28-4043-ad0b-3e3378acf4cf">
      <Terms xmlns="http://schemas.microsoft.com/office/infopath/2007/PartnerControls"/>
    </lcf76f155ced4ddcb4097134ff3c332f>
    <TaxCatchAll xmlns="06e2f7bb-c9b2-4e0e-a86d-0f19da7e4936" xsi:nil="true"/>
    <_dlc_DocId xmlns="06e2f7bb-c9b2-4e0e-a86d-0f19da7e4936">YFD3JESRWWD5-620435128-867028</_dlc_DocId>
    <_dlc_DocIdUrl xmlns="06e2f7bb-c9b2-4e0e-a86d-0f19da7e4936">
      <Url>https://idpegasesas.sharepoint.com/sites/ComnCoEvents/_layouts/15/DocIdRedir.aspx?ID=YFD3JESRWWD5-620435128-867028</Url>
      <Description>YFD3JESRWWD5-620435128-867028</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4567B07E-62BA-434A-963A-B5216A61E10F}">
  <ds:schemaRefs>
    <ds:schemaRef ds:uri="http://schemas.microsoft.com/sharepoint/events"/>
  </ds:schemaRefs>
</ds:datastoreItem>
</file>

<file path=customXml/itemProps2.xml><?xml version="1.0" encoding="utf-8"?>
<ds:datastoreItem xmlns:ds="http://schemas.openxmlformats.org/officeDocument/2006/customXml" ds:itemID="{F068F0A9-30E0-43F8-901C-BC01DFCD104F}"/>
</file>

<file path=customXml/itemProps3.xml><?xml version="1.0" encoding="utf-8"?>
<ds:datastoreItem xmlns:ds="http://schemas.openxmlformats.org/officeDocument/2006/customXml" ds:itemID="{909F08A4-3721-449A-86AC-1F2CDDD29756}">
  <ds:schemaRefs>
    <ds:schemaRef ds:uri="http://www.w3.org/XML/1998/namespace"/>
    <ds:schemaRef ds:uri="http://purl.org/dc/terms/"/>
    <ds:schemaRef ds:uri="9b373ee6-7c28-4043-ad0b-3e3378acf4cf"/>
    <ds:schemaRef ds:uri="http://schemas.microsoft.com/office/2006/documentManagement/types"/>
    <ds:schemaRef ds:uri="06e2f7bb-c9b2-4e0e-a86d-0f19da7e4936"/>
    <ds:schemaRef ds:uri="http://purl.org/dc/elements/1.1/"/>
    <ds:schemaRef ds:uri="http://schemas.microsoft.com/office/infopath/2007/PartnerControls"/>
    <ds:schemaRef ds:uri="http://schemas.openxmlformats.org/package/2006/metadata/core-properties"/>
    <ds:schemaRef ds:uri="http://schemas.microsoft.com/office/2006/metadata/properties"/>
    <ds:schemaRef ds:uri="http://purl.org/dc/dcmitype/"/>
  </ds:schemaRefs>
</ds:datastoreItem>
</file>

<file path=customXml/itemProps4.xml><?xml version="1.0" encoding="utf-8"?>
<ds:datastoreItem xmlns:ds="http://schemas.openxmlformats.org/officeDocument/2006/customXml" ds:itemID="{DD6F9018-C8AA-46E8-82C2-F319C03C62BA}">
  <ds:schemaRefs>
    <ds:schemaRef ds:uri="http://schemas.microsoft.com/sharepoint/v3/contenttype/forms"/>
  </ds:schemaRefs>
</ds:datastoreItem>
</file>

<file path=customXml/itemProps5.xml><?xml version="1.0" encoding="utf-8"?>
<ds:datastoreItem xmlns:ds="http://schemas.openxmlformats.org/officeDocument/2006/customXml" ds:itemID="{D6342496-9F47-49D5-9561-27AD69D96AA1}"/>
</file>

<file path=docProps/app.xml><?xml version="1.0" encoding="utf-8"?>
<Properties xmlns="http://schemas.openxmlformats.org/officeDocument/2006/extended-properties" xmlns:vt="http://schemas.openxmlformats.org/officeDocument/2006/docPropsVTypes">
  <TotalTime>2090</TotalTime>
  <Words>1172</Words>
  <Application>Microsoft Office PowerPoint</Application>
  <PresentationFormat>Grand écran</PresentationFormat>
  <Paragraphs>186</Paragraphs>
  <Slides>20</Slides>
  <Notes>5</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20</vt:i4>
      </vt:variant>
    </vt:vector>
  </HeadingPairs>
  <TitlesOfParts>
    <vt:vector size="27" baseType="lpstr">
      <vt:lpstr>Arial</vt:lpstr>
      <vt:lpstr>Calibri</vt:lpstr>
      <vt:lpstr>Calibri Light</vt:lpstr>
      <vt:lpstr>Webdings</vt:lpstr>
      <vt:lpstr>Wingdings</vt:lpstr>
      <vt:lpstr>Wingdings 3</vt:lpstr>
      <vt:lpstr>Thème Office</vt:lpstr>
      <vt:lpstr>Favoriser le repérage et l’orientation des patients à risque de prédisposition génétique aux cancers en médecine générale</vt:lpstr>
      <vt:lpstr>Qu’entend-on par prédisposition génétique au cancer ?</vt:lpstr>
      <vt:lpstr>Prédisposition génétique au cancer … idées reçues </vt:lpstr>
      <vt:lpstr>Organisation du dispositif national d’oncogénétique</vt:lpstr>
      <vt:lpstr>Prédisposition génétique au cancer, quelles problématiques ? </vt:lpstr>
      <vt:lpstr>Objectifs généraux</vt:lpstr>
      <vt:lpstr>Objectifs opérationnels</vt:lpstr>
      <vt:lpstr>Méthode – Les parties prenantes du projet </vt:lpstr>
      <vt:lpstr>Méthode – Les étapes du projet</vt:lpstr>
      <vt:lpstr>Méthode – L’outil </vt:lpstr>
      <vt:lpstr>Grille VF</vt:lpstr>
      <vt:lpstr>Présentation PowerPoint</vt:lpstr>
      <vt:lpstr>Présentation PowerPoint</vt:lpstr>
      <vt:lpstr>Méthode – Principaux enseignements de l’enquête auprès des MG  (n=65 réponses)</vt:lpstr>
      <vt:lpstr>Méthode – Principaux enseignements de l’enquête auprès des MG</vt:lpstr>
      <vt:lpstr>Méthode – Principaux enseignements de l’enquête auprès des MG – Grille V1</vt:lpstr>
      <vt:lpstr>Méthode – Principaux enseignements de l’enquête auprès des MG</vt:lpstr>
      <vt:lpstr>Perspectives </vt:lpstr>
      <vt:lpstr>Perspectives </vt:lpstr>
      <vt:lpstr>Remerciements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Léa WEBER</dc:creator>
  <cp:lastModifiedBy>Anne-France FERTE</cp:lastModifiedBy>
  <cp:revision>41</cp:revision>
  <dcterms:created xsi:type="dcterms:W3CDTF">2025-02-19T16:50:23Z</dcterms:created>
  <dcterms:modified xsi:type="dcterms:W3CDTF">2025-09-30T15:25:56Z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0x0101007EB8FA07240F294CBC17A04605CBD404</vt:lpwstr>
  </property>
  <property fmtid="{D5CDD505-2E9C-101B-9397-08002B2CF9AE}" pid="3" name="_dlc_DocIdItemGuid">
    <vt:lpwstr>923323b0-3857-41e2-84e2-d245bba7b290</vt:lpwstr>
  </property>
  <property fmtid="{D5CDD505-2E9C-101B-9397-08002B2CF9AE}" pid="4" name="MediaServiceImageTags">
    <vt:lpwstr/>
  </property>
</Properties>
</file>